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84" r:id="rId3"/>
    <p:sldId id="285" r:id="rId4"/>
    <p:sldId id="303" r:id="rId5"/>
    <p:sldId id="308" r:id="rId6"/>
    <p:sldId id="295" r:id="rId7"/>
    <p:sldId id="305" r:id="rId8"/>
    <p:sldId id="306" r:id="rId9"/>
    <p:sldId id="307" r:id="rId10"/>
    <p:sldId id="301" r:id="rId11"/>
    <p:sldId id="311" r:id="rId12"/>
    <p:sldId id="262" r:id="rId13"/>
    <p:sldId id="290" r:id="rId14"/>
    <p:sldId id="310" r:id="rId15"/>
    <p:sldId id="312" r:id="rId16"/>
    <p:sldId id="302" r:id="rId17"/>
    <p:sldId id="297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Berit Brovold" initials="AB" lastIdx="3" clrIdx="0">
    <p:extLst>
      <p:ext uri="{19B8F6BF-5375-455C-9EA6-DF929625EA0E}">
        <p15:presenceInfo xmlns:p15="http://schemas.microsoft.com/office/powerpoint/2012/main" userId="S::anne-berit.brovold@4h.no::d4018b58-179f-4749-8080-cd57453812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FCD38-E8B4-42B6-A7A2-3C7DD9BCFA07}" type="datetimeFigureOut">
              <a:rPr lang="nb-NO" smtClean="0"/>
              <a:t>23.03.2021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9146C-503F-4A0F-A979-33DA320D4F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444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FEE2569-F6BB-481A-9623-14751D808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63396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nb-NO" smtClean="0"/>
              <a:t>23.03.2021</a:t>
            </a:fld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038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B78045-7CE9-4159-AD0E-8B970EAC4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CE1D9B8-F586-4B7D-A9C9-F7222587A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82935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A4E3B4-DC80-409A-8562-4B29D725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803D21-5388-4D89-8B53-F0FEB14E5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29039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7C568D-D2D8-45E2-945A-8D24EDC7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6BF01A-E16F-4F1A-AC29-5297AF0B4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8100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930051-214F-426C-95B0-7F0803E96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606B92-A2D2-4C23-A016-AACC1A57E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4226E8E-20D7-4F33-88B7-E6B820810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4687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C20F8F-19F7-48C8-80C1-AADCEAC2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9A8F8D-0804-44EA-B4AF-B1388B33D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61AF049-0D75-4BC3-A283-7FA4A2E43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B8984D6-DE7B-4215-9FE6-59EACE654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0E402C9-0F50-4BBF-B712-145CA6BDF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84369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67C92F-9C14-4621-9F02-1154A53C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78791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722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112B5-D2B3-4C7C-AE0D-F6C68B0D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2FA509-52C9-46AA-B012-AEFB40C18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72D062A-9944-4179-902C-8359F00AD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96882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9856CD-7ADC-4D35-AE17-A046EBA2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797E553-8B76-4506-87F9-529C85089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EF1CC5D-377B-4FB7-A291-D164DC831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288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BB9D04-4DDB-4503-BDE9-5FC9E3C0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47B711-0834-452D-AF0E-A8B9D0914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8265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1BA672-8A52-4048-BBE1-194F627C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9CA5C2-0DAA-484C-91E9-21E99754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3498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704201-54C3-454C-9EC0-C9EEBD2F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D282B7-AE85-4675-8F4A-F84C3CA31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141B224-8790-46E0-8798-980CEB059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5883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4633CE-5068-4931-B735-079E5B2D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47D87D-93F6-45C9-AD91-72136E9B7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F50471-6387-45A2-904F-6737C7B25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75B9400-3A6B-4BDE-89DF-07240CCBA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84EB242-A2D4-4AF9-97E2-1B36C00AB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8351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3A8885-8C93-44DB-B18A-CAF3E499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4914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87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E03814-12D8-44C4-80F1-BCDAA400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BFEB89-25E4-46EF-B9D9-25ED18F9E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DABB445-2804-414F-B2F6-D46CF2C92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4665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C54DDA-D43F-4A42-B0F1-C74F6DC3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277185D-0CA0-4334-93D2-6212A3BFD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AC53CC9-2B61-4A39-896E-CC4ACD608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2399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1468B79-345A-4964-A2D9-19E189B7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315"/>
            <a:ext cx="9308977" cy="1060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067B06C-93CA-4FC5-B9C0-BF7865999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85423"/>
            <a:ext cx="9308977" cy="376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6203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DC42716-2654-48D7-A0FE-671126B8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CFF322E-9FF8-41FD-A4BD-02EAC23C0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9510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4h.no/prosjektplattformen/" TargetMode="External"/><Relationship Id="rId2" Type="http://schemas.openxmlformats.org/officeDocument/2006/relationships/hyperlink" Target="https://4h.no/informasjonssid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ungfritid.no/4h-rogaland/haugen-4h-mote-med-smoothiesykkel-og-popcorn-pa-bal-pa-storhau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4h.no/rogalan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4h.no/aktuelt/politiattest-i-4h-article40985-1026.html" TargetMode="External"/><Relationship Id="rId2" Type="http://schemas.openxmlformats.org/officeDocument/2006/relationships/hyperlink" Target="https://4h.no/arrangement/digitalt-leirbal-article48975-855.html?instance=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4h.no/for-4h-ere/landslotteri/" TargetMode="External"/><Relationship Id="rId4" Type="http://schemas.openxmlformats.org/officeDocument/2006/relationships/hyperlink" Target="https://4h.no/aktuelt/kontingent-faktura-forfalt-article49259-102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88C1E4-92F6-4D6C-8A73-1E9E70AF3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414" y="2009553"/>
            <a:ext cx="9144000" cy="1766221"/>
          </a:xfrm>
        </p:spPr>
        <p:txBody>
          <a:bodyPr>
            <a:normAutofit/>
          </a:bodyPr>
          <a:lstStyle/>
          <a:p>
            <a:pPr algn="l"/>
            <a:r>
              <a:rPr lang="nb-NO" sz="5400" dirty="0">
                <a:solidFill>
                  <a:schemeClr val="bg1"/>
                </a:solidFill>
              </a:rPr>
              <a:t>4H Rogaland</a:t>
            </a:r>
            <a:br>
              <a:rPr lang="nb-NO" sz="5400" dirty="0">
                <a:solidFill>
                  <a:schemeClr val="bg1"/>
                </a:solidFill>
              </a:rPr>
            </a:br>
            <a:endParaRPr lang="nb-NO" sz="54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EFCA291-491E-4CF1-9E70-4B03E667D2C1}"/>
              </a:ext>
            </a:extLst>
          </p:cNvPr>
          <p:cNvSpPr txBox="1"/>
          <p:nvPr/>
        </p:nvSpPr>
        <p:spPr>
          <a:xfrm>
            <a:off x="1186001" y="3270398"/>
            <a:ext cx="9884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Velkommen til </a:t>
            </a:r>
            <a:br>
              <a:rPr lang="nb-NO" sz="48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</a:br>
            <a:r>
              <a:rPr lang="nb-NO" sz="48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klubboppfølgingsmøte 22.03.21</a:t>
            </a:r>
          </a:p>
          <a:p>
            <a:br>
              <a:rPr lang="nb-NO" sz="24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</a:br>
            <a:r>
              <a:rPr lang="nb-NO" sz="24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ved Linda Liem og Anne-Berit Ånestad Brovold</a:t>
            </a:r>
          </a:p>
        </p:txBody>
      </p:sp>
    </p:spTree>
    <p:extLst>
      <p:ext uri="{BB962C8B-B14F-4D97-AF65-F5344CB8AC3E}">
        <p14:creationId xmlns:p14="http://schemas.microsoft.com/office/powerpoint/2010/main" val="2664148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88C1E4-92F6-4D6C-8A73-1E9E70AF3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5400" dirty="0">
                <a:solidFill>
                  <a:schemeClr val="bg1"/>
                </a:solidFill>
              </a:rPr>
              <a:t>Prosjektplattformen</a:t>
            </a:r>
            <a:endParaRPr lang="nb-NO" sz="54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44742A5-B42B-4652-B319-0339F0D2D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60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rosjektflyten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/>
          <p:nvPr/>
        </p:nvSpPr>
        <p:spPr>
          <a:xfrm>
            <a:off x="933450" y="676275"/>
            <a:ext cx="9115425" cy="6000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0000"/>
              </a:lnSpc>
              <a:spcBef>
                <a:spcPct val="4000"/>
              </a:spcBef>
            </a:pPr>
            <a:r>
              <a:rPr sz="4400" dirty="0" err="1">
                <a:solidFill>
                  <a:srgbClr val="3F3F3F"/>
                </a:solidFill>
                <a:latin typeface="Impact"/>
                <a:ea typeface="+mn-ea"/>
                <a:cs typeface="Impact"/>
              </a:rPr>
              <a:t>Slik</a:t>
            </a:r>
            <a:r>
              <a:rPr sz="4400" dirty="0">
                <a:solidFill>
                  <a:srgbClr val="3F3F3F"/>
                </a:solidFill>
                <a:latin typeface="Impact"/>
                <a:ea typeface="+mn-ea"/>
                <a:cs typeface="Impact"/>
              </a:rPr>
              <a:t> </a:t>
            </a:r>
            <a:r>
              <a:rPr sz="4400" dirty="0" err="1">
                <a:solidFill>
                  <a:srgbClr val="3F3F3F"/>
                </a:solidFill>
                <a:latin typeface="Impact"/>
                <a:ea typeface="+mn-ea"/>
                <a:cs typeface="Impact"/>
              </a:rPr>
              <a:t>jobb</a:t>
            </a:r>
            <a:r>
              <a:rPr lang="nb-NO" sz="4400" dirty="0">
                <a:solidFill>
                  <a:srgbClr val="3F3F3F"/>
                </a:solidFill>
                <a:latin typeface="Impact"/>
                <a:ea typeface="+mn-ea"/>
                <a:cs typeface="Impact"/>
              </a:rPr>
              <a:t>a</a:t>
            </a:r>
            <a:r>
              <a:rPr sz="4400" dirty="0">
                <a:solidFill>
                  <a:srgbClr val="3F3F3F"/>
                </a:solidFill>
                <a:latin typeface="Impact"/>
                <a:ea typeface="+mn-ea"/>
                <a:cs typeface="Impact"/>
              </a:rPr>
              <a:t>r du med </a:t>
            </a:r>
            <a:r>
              <a:rPr sz="4400" dirty="0" err="1">
                <a:solidFill>
                  <a:srgbClr val="3F3F3F"/>
                </a:solidFill>
                <a:latin typeface="Impact"/>
                <a:ea typeface="+mn-ea"/>
                <a:cs typeface="Impact"/>
              </a:rPr>
              <a:t>prosjektet</a:t>
            </a:r>
            <a:r>
              <a:rPr sz="4400" dirty="0">
                <a:solidFill>
                  <a:srgbClr val="3F3F3F"/>
                </a:solidFill>
                <a:latin typeface="Impact"/>
                <a:ea typeface="+mn-ea"/>
                <a:cs typeface="Impact"/>
              </a:rPr>
              <a:t>:</a:t>
            </a:r>
          </a:p>
        </p:txBody>
      </p:sp>
      <p:pic>
        <p:nvPicPr>
          <p:cNvPr id="3" name="Screenshot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121350" y="1600200"/>
            <a:ext cx="9324811" cy="815379"/>
          </a:xfrm>
          <a:prstGeom prst="rect">
            <a:avLst/>
          </a:prstGeom>
        </p:spPr>
      </p:pic>
      <p:pic>
        <p:nvPicPr>
          <p:cNvPr id="4" name="5f7aff9e2b1452-72835200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09650" y="4867275"/>
            <a:ext cx="9429750" cy="666750"/>
          </a:xfrm>
          <a:prstGeom prst="rect">
            <a:avLst/>
          </a:prstGeom>
        </p:spPr>
      </p:pic>
      <p:pic>
        <p:nvPicPr>
          <p:cNvPr id="5" name="5f7aff9e2b1ab0-74746053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733675" y="5000625"/>
            <a:ext cx="323850" cy="323850"/>
          </a:xfrm>
          <a:prstGeom prst="rect">
            <a:avLst/>
          </a:prstGeom>
        </p:spPr>
      </p:pic>
      <p:pic>
        <p:nvPicPr>
          <p:cNvPr id="6" name="5f7aff9e2b23b8-59538451.png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7820025" y="5000625"/>
            <a:ext cx="323850" cy="323850"/>
          </a:xfrm>
          <a:prstGeom prst="rect">
            <a:avLst/>
          </a:prstGeom>
        </p:spPr>
      </p:pic>
      <p:pic>
        <p:nvPicPr>
          <p:cNvPr id="7" name="5f7aff9e2b23b8-59538451.png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9029700" y="5000625"/>
            <a:ext cx="323850" cy="323850"/>
          </a:xfrm>
          <a:prstGeom prst="rect">
            <a:avLst/>
          </a:prstGeom>
        </p:spPr>
      </p:pic>
      <p:sp>
        <p:nvSpPr>
          <p:cNvPr id="8" name="TekstSylinder 16"/>
          <p:cNvSpPr/>
          <p:nvPr/>
        </p:nvSpPr>
        <p:spPr>
          <a:xfrm>
            <a:off x="5248275" y="5629275"/>
            <a:ext cx="1838325" cy="2190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400" b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Til medlemsregisteret</a:t>
            </a:r>
          </a:p>
        </p:txBody>
      </p:sp>
      <p:pic>
        <p:nvPicPr>
          <p:cNvPr id="9" name="Custom Shape 4"/>
          <p:cNvPicPr/>
          <p:nvPr/>
        </p:nvPicPr>
        <p:blipFill rotWithShape="1">
          <a:blip r:embed="rId7"/>
          <a:stretch>
            <a:fillRect/>
          </a:stretch>
        </p:blipFill>
        <p:spPr>
          <a:xfrm flipV="1">
            <a:off x="4933950" y="5581650"/>
            <a:ext cx="266700" cy="238125"/>
          </a:xfrm>
          <a:prstGeom prst="rect">
            <a:avLst/>
          </a:prstGeom>
        </p:spPr>
      </p:pic>
      <p:pic>
        <p:nvPicPr>
          <p:cNvPr id="10" name="Custom Shape 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38250" y="2280980"/>
            <a:ext cx="333375" cy="324364"/>
          </a:xfrm>
          <a:prstGeom prst="rect">
            <a:avLst/>
          </a:prstGeom>
        </p:spPr>
      </p:pic>
      <p:sp>
        <p:nvSpPr>
          <p:cNvPr id="11" name="TekstSylinder 31"/>
          <p:cNvSpPr/>
          <p:nvPr/>
        </p:nvSpPr>
        <p:spPr>
          <a:xfrm>
            <a:off x="1343025" y="2305050"/>
            <a:ext cx="19050" cy="5715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1</a:t>
            </a:r>
            <a:r>
              <a:rPr sz="1800">
                <a:solidFill>
                  <a:srgbClr val="004E1C"/>
                </a:solidFill>
                <a:latin typeface="Impact"/>
                <a:ea typeface="+mn-ea"/>
                <a:cs typeface="Impact"/>
              </a:rPr>
              <a:t> </a:t>
            </a:r>
          </a:p>
        </p:txBody>
      </p:sp>
      <p:pic>
        <p:nvPicPr>
          <p:cNvPr id="12" name="Custom Shape 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409950" y="3128705"/>
            <a:ext cx="333375" cy="324364"/>
          </a:xfrm>
          <a:prstGeom prst="rect">
            <a:avLst/>
          </a:prstGeom>
        </p:spPr>
      </p:pic>
      <p:sp>
        <p:nvSpPr>
          <p:cNvPr id="13" name="TekstSylinder 34"/>
          <p:cNvSpPr/>
          <p:nvPr/>
        </p:nvSpPr>
        <p:spPr>
          <a:xfrm>
            <a:off x="3505200" y="3152775"/>
            <a:ext cx="1905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3</a:t>
            </a:r>
          </a:p>
        </p:txBody>
      </p:sp>
      <p:pic>
        <p:nvPicPr>
          <p:cNvPr id="14" name="Custom Shape 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533525" y="3366830"/>
            <a:ext cx="333375" cy="324364"/>
          </a:xfrm>
          <a:prstGeom prst="rect">
            <a:avLst/>
          </a:prstGeom>
        </p:spPr>
      </p:pic>
      <p:sp>
        <p:nvSpPr>
          <p:cNvPr id="15" name="TekstSylinder 37"/>
          <p:cNvSpPr/>
          <p:nvPr/>
        </p:nvSpPr>
        <p:spPr>
          <a:xfrm>
            <a:off x="1638300" y="3390900"/>
            <a:ext cx="1905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2</a:t>
            </a:r>
          </a:p>
        </p:txBody>
      </p:sp>
      <p:pic>
        <p:nvPicPr>
          <p:cNvPr id="16" name="Custom Shape 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505700" y="2414330"/>
            <a:ext cx="333375" cy="324364"/>
          </a:xfrm>
          <a:prstGeom prst="rect">
            <a:avLst/>
          </a:prstGeom>
        </p:spPr>
      </p:pic>
      <p:sp>
        <p:nvSpPr>
          <p:cNvPr id="17" name="TekstSylinder 40"/>
          <p:cNvSpPr/>
          <p:nvPr/>
        </p:nvSpPr>
        <p:spPr>
          <a:xfrm>
            <a:off x="7600950" y="2447925"/>
            <a:ext cx="1905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5</a:t>
            </a:r>
          </a:p>
        </p:txBody>
      </p:sp>
      <p:pic>
        <p:nvPicPr>
          <p:cNvPr id="18" name="Line-19 copy 1"/>
          <p:cNvPicPr/>
          <p:nvPr/>
        </p:nvPicPr>
        <p:blipFill rotWithShape="1">
          <a:blip r:embed="rId10"/>
          <a:stretch>
            <a:fillRect/>
          </a:stretch>
        </p:blipFill>
        <p:spPr>
          <a:xfrm rot="2700000">
            <a:off x="1648284" y="4069937"/>
            <a:ext cx="1790518" cy="471463"/>
          </a:xfrm>
          <a:prstGeom prst="rect">
            <a:avLst/>
          </a:prstGeom>
        </p:spPr>
      </p:pic>
      <p:pic>
        <p:nvPicPr>
          <p:cNvPr id="19" name="Custom Shape 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334000" y="2709605"/>
            <a:ext cx="333375" cy="324364"/>
          </a:xfrm>
          <a:prstGeom prst="rect">
            <a:avLst/>
          </a:prstGeom>
        </p:spPr>
      </p:pic>
      <p:sp>
        <p:nvSpPr>
          <p:cNvPr id="20" name="TekstSylinder 43"/>
          <p:cNvSpPr/>
          <p:nvPr/>
        </p:nvSpPr>
        <p:spPr>
          <a:xfrm>
            <a:off x="5438775" y="2743200"/>
            <a:ext cx="1905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 dirty="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4</a:t>
            </a:r>
          </a:p>
        </p:txBody>
      </p:sp>
      <p:sp>
        <p:nvSpPr>
          <p:cNvPr id="21" name="TekstSylinder 46"/>
          <p:cNvSpPr/>
          <p:nvPr/>
        </p:nvSpPr>
        <p:spPr>
          <a:xfrm>
            <a:off x="1943100" y="3352800"/>
            <a:ext cx="1685925" cy="14382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Send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ferdig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prosjektplan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til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klubbrådg</a:t>
            </a:r>
            <a:r>
              <a:rPr lang="nb-NO"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jevar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. Status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blir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350" b="1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Plan </a:t>
            </a:r>
            <a:r>
              <a:rPr sz="1350" b="1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levert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og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planen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er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låst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for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endring</a:t>
            </a:r>
            <a:r>
              <a:rPr lang="nb-NO"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a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r.</a:t>
            </a:r>
          </a:p>
          <a:p>
            <a:pPr algn="l" hangingPunct="0">
              <a:lnSpc>
                <a:spcPct val="100000"/>
              </a:lnSpc>
            </a:pPr>
            <a:r>
              <a:rPr sz="1350" b="1" dirty="0">
                <a:solidFill>
                  <a:srgbClr val="A75900"/>
                </a:solidFill>
                <a:latin typeface="Arial"/>
                <a:ea typeface="+mn-ea"/>
                <a:cs typeface="Arial"/>
              </a:rPr>
              <a:t>FRIST 2021: 15. </a:t>
            </a:r>
            <a:r>
              <a:rPr sz="1350" b="1" dirty="0" err="1">
                <a:solidFill>
                  <a:srgbClr val="A75900"/>
                </a:solidFill>
                <a:latin typeface="Arial"/>
                <a:ea typeface="+mn-ea"/>
                <a:cs typeface="Arial"/>
              </a:rPr>
              <a:t>april</a:t>
            </a:r>
            <a:endParaRPr sz="1350" b="1" dirty="0">
              <a:solidFill>
                <a:srgbClr val="A759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" name="TekstSylinder 47"/>
          <p:cNvSpPr/>
          <p:nvPr/>
        </p:nvSpPr>
        <p:spPr>
          <a:xfrm>
            <a:off x="1649779" y="2314575"/>
            <a:ext cx="2019300" cy="8191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Lag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prosjektplan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i fan</a:t>
            </a:r>
            <a:r>
              <a:rPr lang="nb-NO"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a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350" b="1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PLANLEGGING. 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Status er </a:t>
            </a:r>
            <a:r>
              <a:rPr sz="1350" b="1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Planlegging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.</a:t>
            </a:r>
          </a:p>
          <a:p>
            <a:pPr algn="l" hangingPunct="0">
              <a:lnSpc>
                <a:spcPct val="100000"/>
              </a:lnSpc>
            </a:pPr>
            <a:r>
              <a:rPr sz="1350" b="1" dirty="0">
                <a:solidFill>
                  <a:srgbClr val="A75900"/>
                </a:solidFill>
                <a:latin typeface="Arial"/>
                <a:ea typeface="+mn-ea"/>
                <a:cs typeface="Arial"/>
              </a:rPr>
              <a:t>START 2021: 15. </a:t>
            </a:r>
            <a:r>
              <a:rPr sz="1350" b="1" dirty="0" err="1">
                <a:solidFill>
                  <a:srgbClr val="A75900"/>
                </a:solidFill>
                <a:latin typeface="Arial"/>
                <a:ea typeface="+mn-ea"/>
                <a:cs typeface="Arial"/>
              </a:rPr>
              <a:t>februar</a:t>
            </a:r>
            <a:endParaRPr sz="1350" b="1" dirty="0">
              <a:solidFill>
                <a:srgbClr val="A759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3" name="Custom Shape 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610600" y="3862130"/>
            <a:ext cx="333375" cy="324364"/>
          </a:xfrm>
          <a:prstGeom prst="rect">
            <a:avLst/>
          </a:prstGeom>
        </p:spPr>
      </p:pic>
      <p:sp>
        <p:nvSpPr>
          <p:cNvPr id="24" name="TekstSylinder 92"/>
          <p:cNvSpPr/>
          <p:nvPr/>
        </p:nvSpPr>
        <p:spPr>
          <a:xfrm>
            <a:off x="8705850" y="3895725"/>
            <a:ext cx="1905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6F3B00"/>
                </a:solidFill>
                <a:latin typeface="Impact"/>
                <a:ea typeface="+mn-ea"/>
                <a:cs typeface="Impact"/>
              </a:rPr>
              <a:t>6</a:t>
            </a:r>
          </a:p>
        </p:txBody>
      </p:sp>
      <p:pic>
        <p:nvPicPr>
          <p:cNvPr id="25" name="Line-19"/>
          <p:cNvPicPr/>
          <p:nvPr/>
        </p:nvPicPr>
        <p:blipFill rotWithShape="1">
          <a:blip r:embed="rId11"/>
          <a:stretch>
            <a:fillRect/>
          </a:stretch>
        </p:blipFill>
        <p:spPr>
          <a:xfrm rot="5400000">
            <a:off x="326106" y="3564470"/>
            <a:ext cx="2167460" cy="381000"/>
          </a:xfrm>
          <a:prstGeom prst="rect">
            <a:avLst/>
          </a:prstGeom>
        </p:spPr>
      </p:pic>
      <p:pic>
        <p:nvPicPr>
          <p:cNvPr id="26" name="Line-19 copy 2"/>
          <p:cNvPicPr/>
          <p:nvPr/>
        </p:nvPicPr>
        <p:blipFill rotWithShape="1">
          <a:blip r:embed="rId12"/>
          <a:stretch>
            <a:fillRect/>
          </a:stretch>
        </p:blipFill>
        <p:spPr>
          <a:xfrm rot="3587574">
            <a:off x="3309464" y="3963525"/>
            <a:ext cx="1796288" cy="436782"/>
          </a:xfrm>
          <a:prstGeom prst="rect">
            <a:avLst/>
          </a:prstGeom>
        </p:spPr>
      </p:pic>
      <p:sp>
        <p:nvSpPr>
          <p:cNvPr id="27" name="TekstSylinder 60"/>
          <p:cNvSpPr/>
          <p:nvPr/>
        </p:nvSpPr>
        <p:spPr>
          <a:xfrm>
            <a:off x="3810000" y="3124200"/>
            <a:ext cx="1514475" cy="15049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40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Når</a:t>
            </a:r>
            <a:r>
              <a:rPr sz="140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40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planen</a:t>
            </a:r>
            <a:r>
              <a:rPr sz="140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40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blir</a:t>
            </a:r>
            <a:r>
              <a:rPr sz="140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40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godkjent</a:t>
            </a:r>
            <a:r>
              <a:rPr sz="140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, </a:t>
            </a:r>
            <a:r>
              <a:rPr lang="nb-NO" sz="1400" dirty="0">
                <a:solidFill>
                  <a:srgbClr val="3F3F3F"/>
                </a:solidFill>
                <a:latin typeface="Arial"/>
                <a:cs typeface="Arial"/>
              </a:rPr>
              <a:t>blir </a:t>
            </a:r>
            <a:r>
              <a:rPr sz="140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status</a:t>
            </a:r>
            <a:r>
              <a:rPr lang="nb-NO" sz="140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endra</a:t>
            </a:r>
            <a:r>
              <a:rPr sz="140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40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til</a:t>
            </a:r>
            <a:r>
              <a:rPr sz="140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400" b="1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Godkjent</a:t>
            </a:r>
            <a:r>
              <a:rPr sz="1400" b="1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plan.</a:t>
            </a:r>
            <a:r>
              <a:rPr sz="140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40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Prosjektet</a:t>
            </a:r>
            <a:r>
              <a:rPr sz="140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40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blir</a:t>
            </a:r>
            <a:r>
              <a:rPr sz="140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40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automatisk</a:t>
            </a:r>
            <a:r>
              <a:rPr sz="140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40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registrert</a:t>
            </a:r>
            <a:r>
              <a:rPr sz="140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i </a:t>
            </a:r>
            <a:r>
              <a:rPr sz="140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medlemsregisteret</a:t>
            </a:r>
            <a:r>
              <a:rPr sz="140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pic>
        <p:nvPicPr>
          <p:cNvPr id="28" name="Line-19 copy 3"/>
          <p:cNvPicPr/>
          <p:nvPr/>
        </p:nvPicPr>
        <p:blipFill rotWithShape="1">
          <a:blip r:embed="rId13"/>
          <a:stretch>
            <a:fillRect/>
          </a:stretch>
        </p:blipFill>
        <p:spPr>
          <a:xfrm rot="13500000">
            <a:off x="3812920" y="3505096"/>
            <a:ext cx="3540621" cy="381000"/>
          </a:xfrm>
          <a:prstGeom prst="rect">
            <a:avLst/>
          </a:prstGeom>
        </p:spPr>
      </p:pic>
      <p:pic>
        <p:nvPicPr>
          <p:cNvPr id="29" name="Line-19 copy 4"/>
          <p:cNvPicPr/>
          <p:nvPr/>
        </p:nvPicPr>
        <p:blipFill rotWithShape="1">
          <a:blip r:embed="rId14"/>
          <a:stretch>
            <a:fillRect/>
          </a:stretch>
        </p:blipFill>
        <p:spPr>
          <a:xfrm rot="14538047">
            <a:off x="4811259" y="3509217"/>
            <a:ext cx="2824111" cy="381000"/>
          </a:xfrm>
          <a:prstGeom prst="rect">
            <a:avLst/>
          </a:prstGeom>
        </p:spPr>
      </p:pic>
      <p:pic>
        <p:nvPicPr>
          <p:cNvPr id="30" name="Line-19 copy 5"/>
          <p:cNvPicPr/>
          <p:nvPr/>
        </p:nvPicPr>
        <p:blipFill rotWithShape="1">
          <a:blip r:embed="rId15"/>
          <a:stretch>
            <a:fillRect/>
          </a:stretch>
        </p:blipFill>
        <p:spPr>
          <a:xfrm rot="16200000">
            <a:off x="5614375" y="3471250"/>
            <a:ext cx="2567828" cy="414722"/>
          </a:xfrm>
          <a:prstGeom prst="rect">
            <a:avLst/>
          </a:prstGeom>
        </p:spPr>
      </p:pic>
      <p:sp>
        <p:nvSpPr>
          <p:cNvPr id="31" name="TekstSylinder 61"/>
          <p:cNvSpPr/>
          <p:nvPr/>
        </p:nvSpPr>
        <p:spPr>
          <a:xfrm>
            <a:off x="5734050" y="2876550"/>
            <a:ext cx="1771650" cy="14382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Deretter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blir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status </a:t>
            </a:r>
            <a:r>
              <a:rPr sz="1350" b="1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Under </a:t>
            </a:r>
            <a:r>
              <a:rPr sz="1350" b="1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arbeid</a:t>
            </a:r>
            <a:r>
              <a:rPr sz="1350" b="1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aktiv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og du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får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tilgang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til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d</a:t>
            </a:r>
            <a:r>
              <a:rPr lang="nb-NO"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e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sse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fanene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: </a:t>
            </a:r>
            <a:r>
              <a:rPr sz="1350" b="1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GJENNOMFØRING, ØKONOMI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og </a:t>
            </a:r>
            <a:r>
              <a:rPr sz="1350" b="1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AVSLUTNING</a:t>
            </a:r>
          </a:p>
        </p:txBody>
      </p:sp>
      <p:pic>
        <p:nvPicPr>
          <p:cNvPr id="32" name="Line-19 copy 6"/>
          <p:cNvPicPr/>
          <p:nvPr/>
        </p:nvPicPr>
        <p:blipFill rotWithShape="1">
          <a:blip r:embed="rId11"/>
          <a:stretch>
            <a:fillRect/>
          </a:stretch>
        </p:blipFill>
        <p:spPr>
          <a:xfrm rot="4779112">
            <a:off x="6835600" y="3676650"/>
            <a:ext cx="2167460" cy="381000"/>
          </a:xfrm>
          <a:prstGeom prst="rect">
            <a:avLst/>
          </a:prstGeom>
        </p:spPr>
      </p:pic>
      <p:pic>
        <p:nvPicPr>
          <p:cNvPr id="33" name="Line-19 copy 7"/>
          <p:cNvPicPr/>
          <p:nvPr/>
        </p:nvPicPr>
        <p:blipFill rotWithShape="1">
          <a:blip r:embed="rId16"/>
          <a:stretch>
            <a:fillRect/>
          </a:stretch>
        </p:blipFill>
        <p:spPr>
          <a:xfrm rot="-4783431">
            <a:off x="8226320" y="2868688"/>
            <a:ext cx="1506844" cy="381000"/>
          </a:xfrm>
          <a:prstGeom prst="rect">
            <a:avLst/>
          </a:prstGeom>
        </p:spPr>
      </p:pic>
      <p:pic>
        <p:nvPicPr>
          <p:cNvPr id="34" name="Line-19 copy 8"/>
          <p:cNvPicPr/>
          <p:nvPr/>
        </p:nvPicPr>
        <p:blipFill rotWithShape="1">
          <a:blip r:embed="rId17"/>
          <a:stretch>
            <a:fillRect/>
          </a:stretch>
        </p:blipFill>
        <p:spPr>
          <a:xfrm rot="3198236">
            <a:off x="8710018" y="4405521"/>
            <a:ext cx="961443" cy="381708"/>
          </a:xfrm>
          <a:prstGeom prst="rect">
            <a:avLst/>
          </a:prstGeom>
        </p:spPr>
      </p:pic>
      <p:sp>
        <p:nvSpPr>
          <p:cNvPr id="35" name="TekstSylinder 93"/>
          <p:cNvSpPr/>
          <p:nvPr/>
        </p:nvSpPr>
        <p:spPr>
          <a:xfrm>
            <a:off x="9124950" y="3790950"/>
            <a:ext cx="2133600" cy="10287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Når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klubbrådg</a:t>
            </a:r>
            <a:r>
              <a:rPr lang="nb-NO"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jevar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vurderer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prosjektet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som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godkjen</a:t>
            </a:r>
            <a:r>
              <a:rPr lang="nb-NO"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t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, d</a:t>
            </a:r>
            <a:r>
              <a:rPr lang="nb-NO"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å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er du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ferdig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! Status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blir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350" b="1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Godkjent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og du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får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e</a:t>
            </a:r>
            <a:r>
              <a:rPr lang="nb-NO"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i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t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nytt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4H-merke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på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h</a:t>
            </a:r>
            <a:r>
              <a:rPr lang="nb-NO"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aus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tfesten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.  </a:t>
            </a:r>
          </a:p>
        </p:txBody>
      </p:sp>
      <p:sp>
        <p:nvSpPr>
          <p:cNvPr id="36" name="TekstSylinder 81"/>
          <p:cNvSpPr/>
          <p:nvPr/>
        </p:nvSpPr>
        <p:spPr>
          <a:xfrm>
            <a:off x="7877175" y="2409825"/>
            <a:ext cx="2505075" cy="12382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Ferdig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med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prosjektet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? Send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prosjektet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til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klubbrådg</a:t>
            </a:r>
            <a:r>
              <a:rPr lang="nb-NO"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jeva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r for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endel</a:t>
            </a:r>
            <a:r>
              <a:rPr lang="nb-NO"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e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g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vurdering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. Status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blir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</a:t>
            </a:r>
            <a:r>
              <a:rPr sz="1350" b="1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Levert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og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prosjektet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er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låst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 for </a:t>
            </a:r>
            <a:r>
              <a:rPr sz="1350" dirty="0" err="1">
                <a:solidFill>
                  <a:srgbClr val="3F3F3F"/>
                </a:solidFill>
                <a:latin typeface="Arial"/>
                <a:ea typeface="+mn-ea"/>
                <a:cs typeface="Arial"/>
              </a:rPr>
              <a:t>endring</a:t>
            </a:r>
            <a:r>
              <a:rPr lang="nb-NO"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a</a:t>
            </a:r>
            <a:r>
              <a:rPr sz="1350" dirty="0">
                <a:solidFill>
                  <a:srgbClr val="3F3F3F"/>
                </a:solidFill>
                <a:latin typeface="Arial"/>
                <a:ea typeface="+mn-ea"/>
                <a:cs typeface="Arial"/>
              </a:rPr>
              <a:t>r.</a:t>
            </a:r>
          </a:p>
          <a:p>
            <a:pPr algn="l" hangingPunct="0">
              <a:lnSpc>
                <a:spcPct val="100000"/>
              </a:lnSpc>
            </a:pPr>
            <a:r>
              <a:rPr sz="1350" b="1" dirty="0">
                <a:solidFill>
                  <a:srgbClr val="A75900"/>
                </a:solidFill>
                <a:latin typeface="Arial"/>
                <a:ea typeface="+mn-ea"/>
                <a:cs typeface="Arial"/>
              </a:rPr>
              <a:t>FRIST: S</a:t>
            </a:r>
            <a:r>
              <a:rPr lang="nb-NO" sz="1350" b="1" dirty="0" err="1">
                <a:solidFill>
                  <a:srgbClr val="A75900"/>
                </a:solidFill>
                <a:latin typeface="Arial"/>
                <a:ea typeface="+mn-ea"/>
                <a:cs typeface="Arial"/>
              </a:rPr>
              <a:t>jå</a:t>
            </a:r>
            <a:r>
              <a:rPr sz="1350" b="1" dirty="0">
                <a:solidFill>
                  <a:srgbClr val="A75900"/>
                </a:solidFill>
                <a:latin typeface="Arial"/>
                <a:ea typeface="+mn-ea"/>
                <a:cs typeface="Arial"/>
              </a:rPr>
              <a:t> </a:t>
            </a:r>
            <a:r>
              <a:rPr sz="1350" b="1" dirty="0" err="1">
                <a:solidFill>
                  <a:srgbClr val="A75900"/>
                </a:solidFill>
                <a:latin typeface="Arial"/>
                <a:ea typeface="+mn-ea"/>
                <a:cs typeface="Arial"/>
              </a:rPr>
              <a:t>prosjektplan</a:t>
            </a:r>
            <a:endParaRPr sz="1350" b="1" dirty="0">
              <a:solidFill>
                <a:srgbClr val="A759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B56190F8-C375-47A3-86CD-830CDF8BD369}"/>
              </a:ext>
            </a:extLst>
          </p:cNvPr>
          <p:cNvSpPr txBox="1"/>
          <p:nvPr/>
        </p:nvSpPr>
        <p:spPr>
          <a:xfrm>
            <a:off x="3906982" y="323233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Bruk kode 67 86 37 7 på menti.com 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9BC628-805C-4286-B634-15F31EAD4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Prosjektplattformen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661A8F-6355-4F52-9838-241F5FF84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Frist for levering prosjektplan: 15. april</a:t>
            </a:r>
          </a:p>
          <a:p>
            <a:r>
              <a:rPr lang="nb-NO" dirty="0"/>
              <a:t>Kom i gang på </a:t>
            </a:r>
            <a:r>
              <a:rPr lang="nb-NO" dirty="0">
                <a:hlinkClick r:id="rId2"/>
              </a:rPr>
              <a:t>informasjonssider</a:t>
            </a:r>
            <a:endParaRPr lang="nb-NO" dirty="0"/>
          </a:p>
          <a:p>
            <a:endParaRPr lang="nb-NO" dirty="0"/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AC92EB06-7050-4C85-9B92-F1D9A360A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69" y="3334851"/>
            <a:ext cx="5491166" cy="2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BF5E0F4-677A-493C-8556-3A0ED593A80F}"/>
              </a:ext>
            </a:extLst>
          </p:cNvPr>
          <p:cNvSpPr txBox="1"/>
          <p:nvPr/>
        </p:nvSpPr>
        <p:spPr>
          <a:xfrm>
            <a:off x="3906982" y="323233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Bruk kode 67 86 37 7 på menti.com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82A340E-51DD-47E9-83C4-17B9728E0F72}"/>
              </a:ext>
            </a:extLst>
          </p:cNvPr>
          <p:cNvSpPr txBox="1"/>
          <p:nvPr/>
        </p:nvSpPr>
        <p:spPr>
          <a:xfrm>
            <a:off x="838200" y="3638243"/>
            <a:ext cx="399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Vi går til prosjektplattformen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13C62056-5F87-40AF-AAA8-490DD87719E9}"/>
              </a:ext>
            </a:extLst>
          </p:cNvPr>
          <p:cNvCxnSpPr>
            <a:cxnSpLocks/>
          </p:cNvCxnSpPr>
          <p:nvPr/>
        </p:nvCxnSpPr>
        <p:spPr>
          <a:xfrm>
            <a:off x="1870363" y="4489758"/>
            <a:ext cx="294704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EED8ECA6-6C75-43A8-B293-05347E267A45}"/>
              </a:ext>
            </a:extLst>
          </p:cNvPr>
          <p:cNvCxnSpPr/>
          <p:nvPr/>
        </p:nvCxnSpPr>
        <p:spPr>
          <a:xfrm>
            <a:off x="1903615" y="4116534"/>
            <a:ext cx="0" cy="3898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0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6A979C-28C7-4425-B28F-65A01C35D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 og svar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26CAAA-CDEC-4D67-8E93-AF3B2D145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699866" cy="41947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000" b="1" dirty="0">
                <a:solidFill>
                  <a:schemeClr val="accent1"/>
                </a:solidFill>
              </a:rPr>
              <a:t>Kan en klubbrådgiver registrere et prosjekt for et medlem?</a:t>
            </a:r>
          </a:p>
          <a:p>
            <a:pPr marL="0" indent="0">
              <a:buNone/>
            </a:pPr>
            <a:r>
              <a:rPr lang="nb-NO" sz="2000" dirty="0"/>
              <a:t>Et medlem må logge seg på med sin egen konto for å kunne opprette et prosjekt. Men klubbrådgiveren med ansvar for prosjektet kan endre i prosjektet etterpå.</a:t>
            </a:r>
          </a:p>
          <a:p>
            <a:pPr marL="0" indent="0">
              <a:buNone/>
            </a:pPr>
            <a:r>
              <a:rPr lang="nb-NO" sz="2000" b="1" dirty="0">
                <a:solidFill>
                  <a:schemeClr val="accent1"/>
                </a:solidFill>
              </a:rPr>
              <a:t>Må et digitalt prosjekt slettes dersom medlem velger prosjektbok etterpå?</a:t>
            </a:r>
          </a:p>
          <a:p>
            <a:pPr marL="0" indent="0">
              <a:buNone/>
            </a:pPr>
            <a:r>
              <a:rPr lang="nb-NO" sz="2000" dirty="0"/>
              <a:t>Nei, så lenge prosjektplanen er ikke godkjent blir prosjektet ikke overført til medlemsregisteret. Prosjektet slettes etter årsskifte fra plattformen.</a:t>
            </a:r>
          </a:p>
          <a:p>
            <a:pPr marL="0" indent="0">
              <a:buNone/>
            </a:pPr>
            <a:r>
              <a:rPr lang="nb-NO" sz="2000" b="1" dirty="0">
                <a:solidFill>
                  <a:schemeClr val="accent1"/>
                </a:solidFill>
              </a:rPr>
              <a:t>Kan vi ha et gruppeprosjekt på tvers av klubbene?</a:t>
            </a:r>
          </a:p>
          <a:p>
            <a:pPr marL="0" indent="0">
              <a:buNone/>
            </a:pPr>
            <a:r>
              <a:rPr lang="nb-NO" sz="2000" dirty="0"/>
              <a:t>Gruppeprosjekt kan bare opprettes i en klubb, ikke på tvers. Da anbefaler vi å bruke en samarbeidsavtale mellom medlemmer som samarbeider.</a:t>
            </a:r>
          </a:p>
          <a:p>
            <a:pPr marL="0" indent="0">
              <a:buNone/>
            </a:pPr>
            <a:r>
              <a:rPr lang="nb-NO" sz="2000" b="1" dirty="0">
                <a:solidFill>
                  <a:schemeClr val="accent1"/>
                </a:solidFill>
              </a:rPr>
              <a:t>Får klubbrådgivere og medlemmer varsel om melding per e-post?</a:t>
            </a:r>
          </a:p>
          <a:p>
            <a:pPr marL="0" indent="0">
              <a:buNone/>
            </a:pPr>
            <a:r>
              <a:rPr lang="nb-NO" sz="2000" dirty="0"/>
              <a:t>Klubbrådgiveren som har ansvar for prosjektet får varsel per e-post. Er det ingen, får klubbrådgiver A varsel per e-post. Medlemmer får ikke varsel per e-post og må logge seg på prosjektplattformen.</a:t>
            </a:r>
          </a:p>
        </p:txBody>
      </p:sp>
    </p:spTree>
    <p:extLst>
      <p:ext uri="{BB962C8B-B14F-4D97-AF65-F5344CB8AC3E}">
        <p14:creationId xmlns:p14="http://schemas.microsoft.com/office/powerpoint/2010/main" val="3642351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E44D17-FBB9-49D9-B41E-FCE72C48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Tips og råd på </a:t>
            </a:r>
            <a:r>
              <a:rPr lang="nb-NO" dirty="0" err="1"/>
              <a:t>Mentimeter</a:t>
            </a:r>
            <a:endParaRPr lang="nb-NO" dirty="0"/>
          </a:p>
        </p:txBody>
      </p:sp>
      <p:pic>
        <p:nvPicPr>
          <p:cNvPr id="5" name="Bilde 4" descr="Spiser, katt">
            <a:extLst>
              <a:ext uri="{FF2B5EF4-FFF2-40B4-BE49-F238E27FC236}">
                <a16:creationId xmlns:a16="http://schemas.microsoft.com/office/drawing/2014/main" id="{AD220398-92CD-478D-BFE6-0B496F15A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30" y="1828366"/>
            <a:ext cx="3410037" cy="341003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FE47817-41ED-45F4-8B9C-9639BE42D3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921"/>
          <a:stretch/>
        </p:blipFill>
        <p:spPr>
          <a:xfrm>
            <a:off x="256309" y="216132"/>
            <a:ext cx="11679382" cy="585216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F199497-17C4-4674-9750-5D95BC2C7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692"/>
            <a:ext cx="12192000" cy="671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61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90731B23-5DD2-4865-A56D-C182AAE4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6685E9E-6544-447E-BD69-CDC60E784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450" y="1985963"/>
            <a:ext cx="8742600" cy="3767137"/>
          </a:xfrm>
        </p:spPr>
      </p:pic>
    </p:spTree>
    <p:extLst>
      <p:ext uri="{BB962C8B-B14F-4D97-AF65-F5344CB8AC3E}">
        <p14:creationId xmlns:p14="http://schemas.microsoft.com/office/powerpoint/2010/main" val="2078473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88C1E4-92F6-4D6C-8A73-1E9E70AF3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401"/>
            <a:ext cx="9144000" cy="3100642"/>
          </a:xfrm>
        </p:spPr>
        <p:txBody>
          <a:bodyPr>
            <a:normAutofit/>
          </a:bodyPr>
          <a:lstStyle/>
          <a:p>
            <a:pPr algn="l"/>
            <a:br>
              <a:rPr lang="nb-NO" sz="5400" dirty="0">
                <a:solidFill>
                  <a:schemeClr val="bg1"/>
                </a:solidFill>
              </a:rPr>
            </a:br>
            <a:r>
              <a:rPr lang="nb-NO" sz="5400" dirty="0">
                <a:solidFill>
                  <a:schemeClr val="bg1"/>
                </a:solidFill>
              </a:rPr>
              <a:t>God påske og takk for i kveld</a:t>
            </a:r>
            <a:r>
              <a:rPr lang="nb-NO" sz="54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br>
              <a:rPr lang="nb-NO" sz="5400" dirty="0">
                <a:solidFill>
                  <a:schemeClr val="bg1"/>
                </a:solidFill>
              </a:rPr>
            </a:br>
            <a:endParaRPr lang="nb-NO" sz="5400" dirty="0"/>
          </a:p>
        </p:txBody>
      </p:sp>
      <p:pic>
        <p:nvPicPr>
          <p:cNvPr id="4" name="Bilde 3" descr="Et bilde som inneholder frukt&#10;&#10;Automatisk generert beskrivelse">
            <a:extLst>
              <a:ext uri="{FF2B5EF4-FFF2-40B4-BE49-F238E27FC236}">
                <a16:creationId xmlns:a16="http://schemas.microsoft.com/office/drawing/2014/main" id="{B18BCA5D-B1AE-408E-9AA7-BC304A483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75" y="3681436"/>
            <a:ext cx="4921250" cy="21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3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39C98C-3A35-4B8A-9B81-46F5C63CE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82653"/>
            <a:ext cx="9308977" cy="1060373"/>
          </a:xfrm>
        </p:spPr>
        <p:txBody>
          <a:bodyPr>
            <a:normAutofit/>
          </a:bodyPr>
          <a:lstStyle/>
          <a:p>
            <a:r>
              <a:rPr lang="nb-NO" dirty="0"/>
              <a:t>Program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D513FB-4C76-460A-8F37-73611F393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3871"/>
            <a:ext cx="9443936" cy="376730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nb-NO" b="0" i="0" dirty="0" err="1">
                <a:solidFill>
                  <a:srgbClr val="2C2C2D"/>
                </a:solidFill>
                <a:effectLst/>
                <a:latin typeface="Open Sans"/>
              </a:rPr>
              <a:t>Mentimeter</a:t>
            </a:r>
            <a:r>
              <a:rPr lang="nb-NO" b="0" i="0" dirty="0">
                <a:solidFill>
                  <a:srgbClr val="2C2C2D"/>
                </a:solidFill>
                <a:effectLst/>
                <a:latin typeface="Open Sans"/>
              </a:rPr>
              <a:t> </a:t>
            </a:r>
          </a:p>
          <a:p>
            <a:pPr algn="l"/>
            <a:r>
              <a:rPr lang="nb-NO" b="0" i="0" dirty="0">
                <a:solidFill>
                  <a:srgbClr val="2C2C2D"/>
                </a:solidFill>
                <a:effectLst/>
                <a:latin typeface="Open Sans"/>
              </a:rPr>
              <a:t>Informasjon fra fylkesstyret</a:t>
            </a:r>
          </a:p>
          <a:p>
            <a:pPr algn="l"/>
            <a:r>
              <a:rPr lang="nb-NO" b="0" i="0" dirty="0">
                <a:solidFill>
                  <a:srgbClr val="2C2C2D"/>
                </a:solidFill>
                <a:effectLst/>
                <a:latin typeface="Open Sans"/>
              </a:rPr>
              <a:t>SIKT (</a:t>
            </a:r>
            <a:r>
              <a:rPr lang="nb-NO" b="0" i="0" dirty="0" err="1">
                <a:solidFill>
                  <a:srgbClr val="2C2C2D"/>
                </a:solidFill>
                <a:effectLst/>
                <a:latin typeface="Open Sans"/>
              </a:rPr>
              <a:t>Storkurs</a:t>
            </a:r>
            <a:r>
              <a:rPr lang="nb-NO" b="0" i="0" dirty="0">
                <a:solidFill>
                  <a:srgbClr val="2C2C2D"/>
                </a:solidFill>
                <a:effectLst/>
                <a:latin typeface="Open Sans"/>
              </a:rPr>
              <a:t> i Koronatid)</a:t>
            </a:r>
          </a:p>
          <a:p>
            <a:pPr algn="l"/>
            <a:r>
              <a:rPr lang="nb-NO" b="0" i="0" dirty="0">
                <a:solidFill>
                  <a:srgbClr val="2C2C2D"/>
                </a:solidFill>
                <a:effectLst/>
                <a:latin typeface="Open Sans"/>
              </a:rPr>
              <a:t>Prosjektplattform</a:t>
            </a:r>
          </a:p>
          <a:p>
            <a:pPr algn="l"/>
            <a:r>
              <a:rPr lang="nb-NO" b="0" i="0" dirty="0">
                <a:solidFill>
                  <a:srgbClr val="2C2C2D"/>
                </a:solidFill>
                <a:effectLst/>
                <a:latin typeface="Open Sans"/>
              </a:rPr>
              <a:t>Aktivitetstips</a:t>
            </a:r>
          </a:p>
          <a:p>
            <a:pPr algn="l"/>
            <a:r>
              <a:rPr lang="nb-NO" b="0" i="0" dirty="0">
                <a:solidFill>
                  <a:srgbClr val="2C2C2D"/>
                </a:solidFill>
                <a:effectLst/>
                <a:latin typeface="Open Sans"/>
              </a:rPr>
              <a:t>Diverse informasjon</a:t>
            </a:r>
            <a:br>
              <a:rPr lang="nb-NO" b="0" i="0" dirty="0">
                <a:solidFill>
                  <a:srgbClr val="2C2C2D"/>
                </a:solidFill>
                <a:effectLst/>
                <a:latin typeface="Open Sans"/>
              </a:rPr>
            </a:br>
            <a:br>
              <a:rPr lang="nb-NO" b="0" i="0" dirty="0">
                <a:solidFill>
                  <a:srgbClr val="2C2C2D"/>
                </a:solidFill>
                <a:effectLst/>
                <a:latin typeface="Open Sans"/>
              </a:rPr>
            </a:br>
            <a:br>
              <a:rPr lang="nb-NO" b="0" i="0" dirty="0">
                <a:solidFill>
                  <a:srgbClr val="2C2C2D"/>
                </a:solidFill>
                <a:effectLst/>
                <a:latin typeface="Open Sans"/>
              </a:rPr>
            </a:br>
            <a:br>
              <a:rPr lang="nb-NO" b="0" i="0" dirty="0">
                <a:solidFill>
                  <a:srgbClr val="2C2C2D"/>
                </a:solidFill>
                <a:effectLst/>
                <a:latin typeface="Open Sans"/>
              </a:rPr>
            </a:br>
            <a:r>
              <a:rPr lang="nb-NO" b="0" i="0" dirty="0" err="1">
                <a:solidFill>
                  <a:srgbClr val="2C2C2D"/>
                </a:solidFill>
                <a:effectLst/>
                <a:latin typeface="Open Sans"/>
              </a:rPr>
              <a:t>Kl</a:t>
            </a:r>
            <a:r>
              <a:rPr lang="nb-NO" b="0" i="0" dirty="0">
                <a:solidFill>
                  <a:srgbClr val="2C2C2D"/>
                </a:solidFill>
                <a:effectLst/>
                <a:latin typeface="Open Sans"/>
              </a:rPr>
              <a:t> 20.00 Takk for i kveld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83EEC3D7-B0D7-4492-9B40-4AFFDDED2F94}"/>
              </a:ext>
            </a:extLst>
          </p:cNvPr>
          <p:cNvGrpSpPr/>
          <p:nvPr/>
        </p:nvGrpSpPr>
        <p:grpSpPr>
          <a:xfrm>
            <a:off x="6012927" y="1269769"/>
            <a:ext cx="4039986" cy="4318462"/>
            <a:chOff x="6021239" y="1126375"/>
            <a:chExt cx="4039986" cy="4318462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3037E942-640C-4191-B24A-FB7AB113D817}"/>
                </a:ext>
              </a:extLst>
            </p:cNvPr>
            <p:cNvSpPr/>
            <p:nvPr/>
          </p:nvSpPr>
          <p:spPr>
            <a:xfrm>
              <a:off x="6021239" y="1126375"/>
              <a:ext cx="4039986" cy="4318462"/>
            </a:xfrm>
            <a:prstGeom prst="rect">
              <a:avLst/>
            </a:prstGeom>
            <a:ln w="47625">
              <a:solidFill>
                <a:schemeClr val="accent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CB3FF80B-FAB9-42EC-BEB3-929F98B6D7A0}"/>
                </a:ext>
              </a:extLst>
            </p:cNvPr>
            <p:cNvSpPr txBox="1"/>
            <p:nvPr/>
          </p:nvSpPr>
          <p:spPr>
            <a:xfrm>
              <a:off x="6082107" y="3444727"/>
              <a:ext cx="39125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 dirty="0">
                  <a:solidFill>
                    <a:schemeClr val="bg1"/>
                  </a:solidFill>
                </a:rPr>
                <a:t>Tips og råd til klubbaktiviteter du vil dele med andre</a:t>
              </a:r>
            </a:p>
            <a:p>
              <a:pPr algn="ctr"/>
              <a:endParaRPr lang="nb-NO" b="1" dirty="0">
                <a:solidFill>
                  <a:schemeClr val="bg1"/>
                </a:solidFill>
              </a:endParaRPr>
            </a:p>
            <a:p>
              <a:pPr algn="ctr"/>
              <a:r>
                <a:rPr lang="nb-NO" b="1" dirty="0">
                  <a:solidFill>
                    <a:schemeClr val="bg1"/>
                  </a:solidFill>
                </a:rPr>
                <a:t>Gå til menti.com og bruk koden</a:t>
              </a:r>
            </a:p>
            <a:p>
              <a:pPr algn="ctr"/>
              <a:r>
                <a:rPr lang="nb-NO" b="1" dirty="0">
                  <a:solidFill>
                    <a:schemeClr val="bg1"/>
                  </a:solidFill>
                </a:rPr>
                <a:t>67 86 37 7</a:t>
              </a:r>
            </a:p>
          </p:txBody>
        </p:sp>
        <p:pic>
          <p:nvPicPr>
            <p:cNvPr id="7" name="Bilde 6" descr="Et bilde som inneholder tekst, utklipp, vektorgrafikk&#10;&#10;Automatisk generert beskrivelse">
              <a:extLst>
                <a:ext uri="{FF2B5EF4-FFF2-40B4-BE49-F238E27FC236}">
                  <a16:creationId xmlns:a16="http://schemas.microsoft.com/office/drawing/2014/main" id="{9E3DDEC0-6CB1-48D7-A7DC-F298709E7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255" y="4922056"/>
              <a:ext cx="4010229" cy="522780"/>
            </a:xfrm>
            <a:prstGeom prst="rect">
              <a:avLst/>
            </a:prstGeom>
          </p:spPr>
        </p:pic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4A2F53F8-3E14-4CAA-9B0E-C9C5EA936E78}"/>
                </a:ext>
              </a:extLst>
            </p:cNvPr>
            <p:cNvSpPr txBox="1"/>
            <p:nvPr/>
          </p:nvSpPr>
          <p:spPr>
            <a:xfrm>
              <a:off x="6021239" y="1300275"/>
              <a:ext cx="39125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 dirty="0">
                  <a:solidFill>
                    <a:schemeClr val="bg1"/>
                  </a:solidFill>
                </a:rPr>
                <a:t>Har du spørsmål underveis?</a:t>
              </a:r>
            </a:p>
            <a:p>
              <a:pPr algn="ctr"/>
              <a:endParaRPr lang="nb-NO" b="1" dirty="0">
                <a:solidFill>
                  <a:schemeClr val="bg1"/>
                </a:solidFill>
              </a:endParaRPr>
            </a:p>
            <a:p>
              <a:pPr algn="ctr"/>
              <a:r>
                <a:rPr lang="nb-NO" b="1" dirty="0">
                  <a:solidFill>
                    <a:schemeClr val="bg1"/>
                  </a:solidFill>
                </a:rPr>
                <a:t>Skriv disse i chatten </a:t>
              </a:r>
            </a:p>
          </p:txBody>
        </p:sp>
      </p:grpSp>
      <p:pic>
        <p:nvPicPr>
          <p:cNvPr id="11" name="Bilde 10">
            <a:extLst>
              <a:ext uri="{FF2B5EF4-FFF2-40B4-BE49-F238E27FC236}">
                <a16:creationId xmlns:a16="http://schemas.microsoft.com/office/drawing/2014/main" id="{4B0F4FC2-5D7E-4B99-9BF2-AACAE18AC0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54" t="5273" r="57796" b="88424"/>
          <a:stretch/>
        </p:blipFill>
        <p:spPr>
          <a:xfrm>
            <a:off x="6345168" y="2366999"/>
            <a:ext cx="3419654" cy="475460"/>
          </a:xfrm>
          <a:prstGeom prst="rect">
            <a:avLst/>
          </a:prstGeom>
        </p:spPr>
      </p:pic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8CCFF0AD-A62C-41A6-81B9-C32231AE88E8}"/>
              </a:ext>
            </a:extLst>
          </p:cNvPr>
          <p:cNvSpPr/>
          <p:nvPr/>
        </p:nvSpPr>
        <p:spPr>
          <a:xfrm>
            <a:off x="6658494" y="2403275"/>
            <a:ext cx="340822" cy="385413"/>
          </a:xfrm>
          <a:prstGeom prst="round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9F0DE625-C11F-4672-A298-B7D3AA0ED5C5}"/>
              </a:ext>
            </a:extLst>
          </p:cNvPr>
          <p:cNvCxnSpPr/>
          <p:nvPr/>
        </p:nvCxnSpPr>
        <p:spPr>
          <a:xfrm flipV="1">
            <a:off x="6833063" y="2842459"/>
            <a:ext cx="0" cy="299752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1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39C98C-3A35-4B8A-9B81-46F5C63CE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82653"/>
            <a:ext cx="9308977" cy="1060373"/>
          </a:xfrm>
        </p:spPr>
        <p:txBody>
          <a:bodyPr>
            <a:normAutofit/>
          </a:bodyPr>
          <a:lstStyle/>
          <a:p>
            <a:r>
              <a:rPr lang="nb-NO" dirty="0"/>
              <a:t>Fylkesstyre 2021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C951DEB-12CA-4944-8585-0A66E3601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09280"/>
            <a:ext cx="5455856" cy="2322425"/>
          </a:xfrm>
          <a:prstGeom prst="rect">
            <a:avLst/>
          </a:prstGeom>
        </p:spPr>
      </p:pic>
      <p:pic>
        <p:nvPicPr>
          <p:cNvPr id="8" name="Bilde 7" descr="Et bilde som inneholder gulv, person, innendørs, bakke&#10;&#10;Automatisk generert beskrivelse">
            <a:extLst>
              <a:ext uri="{FF2B5EF4-FFF2-40B4-BE49-F238E27FC236}">
                <a16:creationId xmlns:a16="http://schemas.microsoft.com/office/drawing/2014/main" id="{C417148B-43CA-4A3F-AA52-FAEAC98C1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25" y="2096337"/>
            <a:ext cx="4392779" cy="293052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FEDBFAA6-B54F-4964-A787-3E469D5147BC}"/>
              </a:ext>
            </a:extLst>
          </p:cNvPr>
          <p:cNvSpPr txBox="1"/>
          <p:nvPr/>
        </p:nvSpPr>
        <p:spPr>
          <a:xfrm>
            <a:off x="3906982" y="323233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Bruk kode 67 86 37 7 på menti.com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6257799-24B0-4746-AE69-28B8214552C9}"/>
              </a:ext>
            </a:extLst>
          </p:cNvPr>
          <p:cNvSpPr txBox="1"/>
          <p:nvPr/>
        </p:nvSpPr>
        <p:spPr>
          <a:xfrm>
            <a:off x="838199" y="5345165"/>
            <a:ext cx="7258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/>
              <a:t>Fadderordning:</a:t>
            </a:r>
            <a:r>
              <a:rPr lang="nb-NO" sz="1800" dirty="0"/>
              <a:t> Alle klubber har en kontaktperson i fylkesstyret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282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91A96A51-2B16-47AA-91DC-6BB86C3F33CB}"/>
              </a:ext>
            </a:extLst>
          </p:cNvPr>
          <p:cNvSpPr txBox="1"/>
          <p:nvPr/>
        </p:nvSpPr>
        <p:spPr>
          <a:xfrm>
            <a:off x="3906982" y="323233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Bruk kode 67 86 37 7 på menti.com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5003FC-E6BC-477E-9CD4-77D28933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Haugen 4H 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101361B3-F867-429B-8A0D-C937D7DD2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Rogalands nyeste 4H klubb</a:t>
            </a:r>
          </a:p>
          <a:p>
            <a:r>
              <a:rPr lang="nb-NO" dirty="0"/>
              <a:t>Midt på Storhaug, Stavanger</a:t>
            </a:r>
          </a:p>
          <a:p>
            <a:r>
              <a:rPr lang="nb-NO" dirty="0"/>
              <a:t>Oppstart onsdag 24.3</a:t>
            </a:r>
          </a:p>
          <a:p>
            <a:endParaRPr lang="nb-NO" dirty="0"/>
          </a:p>
          <a:p>
            <a:r>
              <a:rPr lang="nb-NO" dirty="0"/>
              <a:t>Mer info: </a:t>
            </a:r>
            <a:r>
              <a:rPr lang="nb-NO" dirty="0">
                <a:hlinkClick r:id="rId2"/>
              </a:rPr>
              <a:t>ungfritid.no</a:t>
            </a:r>
            <a:endParaRPr lang="nb-NO" dirty="0"/>
          </a:p>
        </p:txBody>
      </p:sp>
      <p:pic>
        <p:nvPicPr>
          <p:cNvPr id="9" name="Bilde 8" descr="Et bilde som inneholder tekst, gress&#10;&#10;Automatisk generert beskrivelse">
            <a:extLst>
              <a:ext uri="{FF2B5EF4-FFF2-40B4-BE49-F238E27FC236}">
                <a16:creationId xmlns:a16="http://schemas.microsoft.com/office/drawing/2014/main" id="{C78ACE1A-6A81-40AF-9912-ADA87D505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466">
            <a:off x="5974785" y="1345211"/>
            <a:ext cx="4588408" cy="458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2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90731B23-5DD2-4865-A56D-C182AAE4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Arrangement </a:t>
            </a:r>
            <a:br>
              <a:rPr lang="nb-NO" dirty="0"/>
            </a:br>
            <a:r>
              <a:rPr lang="nb-NO" sz="2700" dirty="0">
                <a:hlinkClick r:id="rId2"/>
              </a:rPr>
              <a:t>https://4h.no/rogaland</a:t>
            </a:r>
            <a:r>
              <a:rPr lang="nb-NO" sz="2700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F26260-5411-414D-8DFF-784741971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D6A5506-43D4-4BBF-A957-8236EA2C9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5422"/>
            <a:ext cx="9144000" cy="374606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990A990-3DD9-483C-B808-50C8CC46206F}"/>
              </a:ext>
            </a:extLst>
          </p:cNvPr>
          <p:cNvSpPr txBox="1"/>
          <p:nvPr/>
        </p:nvSpPr>
        <p:spPr>
          <a:xfrm>
            <a:off x="3906982" y="323233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Bruk kode 67 86 37 7 på menti.com </a:t>
            </a:r>
          </a:p>
        </p:txBody>
      </p:sp>
    </p:spTree>
    <p:extLst>
      <p:ext uri="{BB962C8B-B14F-4D97-AF65-F5344CB8AC3E}">
        <p14:creationId xmlns:p14="http://schemas.microsoft.com/office/powerpoint/2010/main" val="129206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forskjellig, diverse, elementer&#10;&#10;Automatisk generert beskrivelse">
            <a:extLst>
              <a:ext uri="{FF2B5EF4-FFF2-40B4-BE49-F238E27FC236}">
                <a16:creationId xmlns:a16="http://schemas.microsoft.com/office/drawing/2014/main" id="{8D3653E5-FF78-4271-BBDB-4F413245A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123950"/>
            <a:ext cx="4610100" cy="46101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81F2315-10B1-44FF-8D1E-B488088E91FD}"/>
              </a:ext>
            </a:extLst>
          </p:cNvPr>
          <p:cNvSpPr txBox="1"/>
          <p:nvPr/>
        </p:nvSpPr>
        <p:spPr>
          <a:xfrm>
            <a:off x="5636567" y="4076656"/>
            <a:ext cx="61021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i="1" dirty="0">
                <a:solidFill>
                  <a:srgbClr val="2C2C2D"/>
                </a:solidFill>
                <a:latin typeface="Open Sans"/>
              </a:rPr>
              <a:t>Utfordring til 4H klubbene:</a:t>
            </a:r>
            <a:br>
              <a:rPr lang="nb-NO" sz="2000" b="1" i="1" dirty="0">
                <a:solidFill>
                  <a:srgbClr val="2C2C2D"/>
                </a:solidFill>
                <a:latin typeface="Open Sans"/>
              </a:rPr>
            </a:br>
            <a:br>
              <a:rPr lang="nb-NO" sz="2000" b="1" i="1" dirty="0">
                <a:solidFill>
                  <a:srgbClr val="2C2C2D"/>
                </a:solidFill>
                <a:latin typeface="Open Sans"/>
              </a:rPr>
            </a:br>
            <a:r>
              <a:rPr lang="nb-NO" sz="2000" b="1" i="1" dirty="0">
                <a:solidFill>
                  <a:srgbClr val="2C2C2D"/>
                </a:solidFill>
                <a:latin typeface="Open Sans"/>
              </a:rPr>
              <a:t>kan dere a</a:t>
            </a:r>
            <a:r>
              <a:rPr lang="nb-NO" sz="2000" b="1" i="1" dirty="0">
                <a:solidFill>
                  <a:srgbClr val="2C2C2D"/>
                </a:solidFill>
                <a:effectLst/>
                <a:latin typeface="Open Sans"/>
              </a:rPr>
              <a:t>rrangere minimum et dagskurs innen 1.september?</a:t>
            </a:r>
          </a:p>
          <a:p>
            <a:endParaRPr lang="nb-NO" b="1" dirty="0">
              <a:solidFill>
                <a:srgbClr val="2C2C2D"/>
              </a:solidFill>
              <a:latin typeface="Open Sans"/>
            </a:endParaRPr>
          </a:p>
          <a:p>
            <a:endParaRPr lang="nb-NO" b="1" dirty="0">
              <a:solidFill>
                <a:srgbClr val="2C2C2D"/>
              </a:solidFill>
              <a:latin typeface="Open Sans"/>
            </a:endParaRPr>
          </a:p>
          <a:p>
            <a:endParaRPr lang="nb-NO" b="1" dirty="0">
              <a:solidFill>
                <a:srgbClr val="2C2C2D"/>
              </a:solidFill>
              <a:latin typeface="Open Sans"/>
            </a:endParaRPr>
          </a:p>
          <a:p>
            <a:endParaRPr lang="nb-NO" b="1" dirty="0">
              <a:solidFill>
                <a:srgbClr val="2C2C2D"/>
              </a:solidFill>
              <a:latin typeface="Open Sans"/>
            </a:endParaRPr>
          </a:p>
          <a:p>
            <a:endParaRPr lang="nb-NO" b="1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3FEDD2-006A-4FF7-BECB-E0985837F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63" y="844446"/>
            <a:ext cx="1587640" cy="158764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142A8E3-9F8D-4DDE-BB7C-72A083E82812}"/>
              </a:ext>
            </a:extLst>
          </p:cNvPr>
          <p:cNvSpPr txBox="1"/>
          <p:nvPr/>
        </p:nvSpPr>
        <p:spPr>
          <a:xfrm>
            <a:off x="5636567" y="2583967"/>
            <a:ext cx="60943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b="1" i="0" dirty="0">
                <a:solidFill>
                  <a:srgbClr val="2C2C2D"/>
                </a:solidFill>
                <a:effectLst/>
                <a:latin typeface="Arial" panose="020B0604020202020204" pitchFamily="34" charset="0"/>
              </a:rPr>
              <a:t>Mål:</a:t>
            </a:r>
          </a:p>
          <a:p>
            <a:endParaRPr lang="nb-NO" sz="2400" b="1" i="0" dirty="0">
              <a:solidFill>
                <a:srgbClr val="2C2C2D"/>
              </a:solidFill>
              <a:effectLst/>
              <a:latin typeface="Arial" panose="020B0604020202020204" pitchFamily="34" charset="0"/>
            </a:endParaRPr>
          </a:p>
          <a:p>
            <a:r>
              <a:rPr lang="nb-NO" sz="2400" b="1" i="0" dirty="0">
                <a:solidFill>
                  <a:srgbClr val="2C2C2D"/>
                </a:solidFill>
                <a:effectLst/>
                <a:latin typeface="Arial" panose="020B0604020202020204" pitchFamily="34" charset="0"/>
              </a:rPr>
              <a:t>Inspirere til aktivitet for våre medlemmer</a:t>
            </a:r>
            <a:endParaRPr lang="nb-NO" sz="24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A206AEA-C32B-4B4A-A0F0-26086C626FE5}"/>
              </a:ext>
            </a:extLst>
          </p:cNvPr>
          <p:cNvSpPr txBox="1"/>
          <p:nvPr/>
        </p:nvSpPr>
        <p:spPr>
          <a:xfrm>
            <a:off x="3906982" y="323233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Bruk kode 67 86 37 7 på menti.com </a:t>
            </a:r>
          </a:p>
        </p:txBody>
      </p:sp>
    </p:spTree>
    <p:extLst>
      <p:ext uri="{BB962C8B-B14F-4D97-AF65-F5344CB8AC3E}">
        <p14:creationId xmlns:p14="http://schemas.microsoft.com/office/powerpoint/2010/main" val="398962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forskjellig, diverse, elementer&#10;&#10;Automatisk generert beskrivelse">
            <a:extLst>
              <a:ext uri="{FF2B5EF4-FFF2-40B4-BE49-F238E27FC236}">
                <a16:creationId xmlns:a16="http://schemas.microsoft.com/office/drawing/2014/main" id="{8D3653E5-FF78-4271-BBDB-4F413245A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123950"/>
            <a:ext cx="4610100" cy="46101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81F2315-10B1-44FF-8D1E-B488088E91FD}"/>
              </a:ext>
            </a:extLst>
          </p:cNvPr>
          <p:cNvSpPr txBox="1"/>
          <p:nvPr/>
        </p:nvSpPr>
        <p:spPr>
          <a:xfrm>
            <a:off x="5555482" y="1917770"/>
            <a:ext cx="628147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dirty="0">
              <a:solidFill>
                <a:srgbClr val="2C2C2D"/>
              </a:solidFill>
              <a:latin typeface="Open Sans"/>
            </a:endParaRPr>
          </a:p>
          <a:p>
            <a:endParaRPr lang="nb-NO" b="1" dirty="0">
              <a:solidFill>
                <a:srgbClr val="2C2C2D"/>
              </a:solidFill>
              <a:latin typeface="Open Sans"/>
            </a:endParaRPr>
          </a:p>
          <a:p>
            <a:r>
              <a:rPr lang="nb-NO" sz="2400" b="1" dirty="0">
                <a:solidFill>
                  <a:srgbClr val="2C2C2D"/>
                </a:solidFill>
                <a:latin typeface="Open Sans"/>
              </a:rPr>
              <a:t>Organisering for klubbene:</a:t>
            </a:r>
          </a:p>
          <a:p>
            <a:endParaRPr lang="nb-NO" sz="2400" b="1" dirty="0">
              <a:solidFill>
                <a:srgbClr val="2C2C2D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2C2C2D"/>
                </a:solidFill>
                <a:latin typeface="Open Sans"/>
              </a:rPr>
              <a:t>Avklare hvilke(t) kurs som skal tilbys</a:t>
            </a:r>
            <a:br>
              <a:rPr lang="nb-NO" sz="2000" dirty="0">
                <a:solidFill>
                  <a:srgbClr val="2C2C2D"/>
                </a:solidFill>
                <a:latin typeface="Open Sans"/>
              </a:rPr>
            </a:br>
            <a:endParaRPr lang="nb-NO" sz="2000" dirty="0">
              <a:solidFill>
                <a:srgbClr val="2C2C2D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2C2C2D"/>
                </a:solidFill>
                <a:latin typeface="Open Sans"/>
              </a:rPr>
              <a:t>Skaffe kursinstruktør, dato og sted</a:t>
            </a:r>
            <a:br>
              <a:rPr lang="nb-NO" sz="2000" dirty="0">
                <a:solidFill>
                  <a:srgbClr val="2C2C2D"/>
                </a:solidFill>
                <a:latin typeface="Open Sans"/>
              </a:rPr>
            </a:br>
            <a:endParaRPr lang="nb-NO" sz="2000" dirty="0">
              <a:solidFill>
                <a:srgbClr val="2C2C2D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2C2C2D"/>
                </a:solidFill>
                <a:latin typeface="Open Sans"/>
              </a:rPr>
              <a:t>Ansvar for gjennomføringen </a:t>
            </a:r>
            <a:br>
              <a:rPr lang="nb-NO" sz="2000" dirty="0">
                <a:solidFill>
                  <a:srgbClr val="2C2C2D"/>
                </a:solidFill>
                <a:latin typeface="Open Sans"/>
              </a:rPr>
            </a:br>
            <a:endParaRPr lang="nb-NO" sz="2000" dirty="0">
              <a:solidFill>
                <a:srgbClr val="2C2C2D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2C2C2D"/>
                </a:solidFill>
                <a:latin typeface="Open Sans"/>
              </a:rPr>
              <a:t>Mat eller matpakke-løsning</a:t>
            </a:r>
          </a:p>
          <a:p>
            <a:endParaRPr lang="nb-NO" b="1" dirty="0">
              <a:solidFill>
                <a:srgbClr val="2C2C2D"/>
              </a:solidFill>
              <a:latin typeface="Open Sans"/>
            </a:endParaRPr>
          </a:p>
          <a:p>
            <a:endParaRPr lang="nb-NO" b="1" dirty="0">
              <a:solidFill>
                <a:srgbClr val="2C2C2D"/>
              </a:solidFill>
              <a:latin typeface="Open Sans"/>
            </a:endParaRPr>
          </a:p>
          <a:p>
            <a:endParaRPr lang="nb-NO" b="1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B301471-0156-4BDA-B4D8-002578C56E25}"/>
              </a:ext>
            </a:extLst>
          </p:cNvPr>
          <p:cNvSpPr txBox="1"/>
          <p:nvPr/>
        </p:nvSpPr>
        <p:spPr>
          <a:xfrm>
            <a:off x="3906982" y="323233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Bruk kode 67 86 37 7 på menti.com 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0FE2BEF-A930-47FC-807A-832927958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63" y="844446"/>
            <a:ext cx="1587640" cy="15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5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forskjellig, diverse, elementer&#10;&#10;Automatisk generert beskrivelse">
            <a:extLst>
              <a:ext uri="{FF2B5EF4-FFF2-40B4-BE49-F238E27FC236}">
                <a16:creationId xmlns:a16="http://schemas.microsoft.com/office/drawing/2014/main" id="{8D3653E5-FF78-4271-BBDB-4F413245A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123950"/>
            <a:ext cx="4610100" cy="46101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81F2315-10B1-44FF-8D1E-B488088E91FD}"/>
              </a:ext>
            </a:extLst>
          </p:cNvPr>
          <p:cNvSpPr txBox="1"/>
          <p:nvPr/>
        </p:nvSpPr>
        <p:spPr>
          <a:xfrm>
            <a:off x="5555483" y="2210002"/>
            <a:ext cx="61021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dirty="0">
              <a:solidFill>
                <a:srgbClr val="2C2C2D"/>
              </a:solidFill>
              <a:latin typeface="Open Sans"/>
            </a:endParaRPr>
          </a:p>
          <a:p>
            <a:r>
              <a:rPr lang="nb-NO" sz="2400" b="1" dirty="0">
                <a:solidFill>
                  <a:srgbClr val="2C2C2D"/>
                </a:solidFill>
                <a:latin typeface="Open Sans"/>
              </a:rPr>
              <a:t>4H Rogaland: </a:t>
            </a:r>
            <a:br>
              <a:rPr lang="nb-NO" b="1" dirty="0">
                <a:solidFill>
                  <a:srgbClr val="2C2C2D"/>
                </a:solidFill>
                <a:latin typeface="Open Sans"/>
              </a:rPr>
            </a:br>
            <a:endParaRPr lang="nb-NO" b="1" dirty="0">
              <a:solidFill>
                <a:srgbClr val="2C2C2D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2C2C2D"/>
                </a:solidFill>
                <a:latin typeface="Open Sans"/>
              </a:rPr>
              <a:t>Dialog med 4H-klubbene</a:t>
            </a:r>
            <a:br>
              <a:rPr lang="nb-NO" sz="2000" dirty="0">
                <a:solidFill>
                  <a:srgbClr val="2C2C2D"/>
                </a:solidFill>
                <a:latin typeface="Open Sans"/>
              </a:rPr>
            </a:br>
            <a:endParaRPr lang="nb-NO" sz="2000" dirty="0">
              <a:solidFill>
                <a:srgbClr val="2C2C2D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2C2C2D"/>
                </a:solidFill>
                <a:latin typeface="Open Sans"/>
              </a:rPr>
              <a:t>Informasjon og påmelding via nettsiden</a:t>
            </a:r>
            <a:br>
              <a:rPr lang="nb-NO" sz="2000" dirty="0">
                <a:solidFill>
                  <a:srgbClr val="2C2C2D"/>
                </a:solidFill>
                <a:latin typeface="Open Sans"/>
              </a:rPr>
            </a:br>
            <a:endParaRPr lang="nb-NO" sz="2000" dirty="0">
              <a:solidFill>
                <a:srgbClr val="2C2C2D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2C2C2D"/>
                </a:solidFill>
                <a:latin typeface="Open Sans"/>
              </a:rPr>
              <a:t>Arrangement og beredskapshjelp</a:t>
            </a:r>
            <a:br>
              <a:rPr lang="nb-NO" sz="2000" dirty="0">
                <a:solidFill>
                  <a:srgbClr val="2C2C2D"/>
                </a:solidFill>
                <a:latin typeface="Open Sans"/>
              </a:rPr>
            </a:br>
            <a:endParaRPr lang="nb-NO" sz="2000" dirty="0">
              <a:solidFill>
                <a:srgbClr val="2C2C2D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2C2C2D"/>
                </a:solidFill>
                <a:latin typeface="Open Sans"/>
              </a:rPr>
              <a:t>Deltakerlister &amp; pårørende informasjon</a:t>
            </a:r>
            <a:br>
              <a:rPr lang="nb-NO" b="1" dirty="0">
                <a:solidFill>
                  <a:srgbClr val="2C2C2D"/>
                </a:solidFill>
                <a:latin typeface="Open Sans"/>
              </a:rPr>
            </a:br>
            <a:br>
              <a:rPr lang="nb-NO" b="1" dirty="0">
                <a:solidFill>
                  <a:srgbClr val="2C2C2D"/>
                </a:solidFill>
                <a:latin typeface="Open Sans"/>
              </a:rPr>
            </a:br>
            <a:r>
              <a:rPr lang="nb-NO" b="1" dirty="0">
                <a:solidFill>
                  <a:srgbClr val="2C2C2D"/>
                </a:solidFill>
                <a:latin typeface="Open Sans"/>
              </a:rPr>
              <a:t>Finansiering av kursinstruktør – ikke avklart</a:t>
            </a:r>
          </a:p>
          <a:p>
            <a:endParaRPr lang="nb-NO" b="1" dirty="0">
              <a:solidFill>
                <a:srgbClr val="2C2C2D"/>
              </a:solidFill>
              <a:latin typeface="Open Sans"/>
            </a:endParaRPr>
          </a:p>
          <a:p>
            <a:endParaRPr lang="nb-NO" b="1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6D646B1-3E56-4297-ACB7-7979D76907DC}"/>
              </a:ext>
            </a:extLst>
          </p:cNvPr>
          <p:cNvSpPr txBox="1"/>
          <p:nvPr/>
        </p:nvSpPr>
        <p:spPr>
          <a:xfrm>
            <a:off x="3906982" y="323233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Bruk kode 67 86 37 7 på menti.com 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41BB77A-45BC-4FA8-9A73-6A1394E14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63" y="844446"/>
            <a:ext cx="1587640" cy="15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1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90731B23-5DD2-4865-A56D-C182AAE4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Diverse info 4H Norge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7149A7-C3F1-4212-B179-50332D9F1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Digitalt leirbål – 8.april </a:t>
            </a:r>
            <a:r>
              <a:rPr lang="nb-NO" dirty="0" err="1">
                <a:hlinkClick r:id="rId2"/>
              </a:rPr>
              <a:t>kl</a:t>
            </a:r>
            <a:r>
              <a:rPr lang="nb-NO" dirty="0">
                <a:hlinkClick r:id="rId2"/>
              </a:rPr>
              <a:t> 19.00</a:t>
            </a:r>
            <a:br>
              <a:rPr lang="nb-NO" dirty="0"/>
            </a:br>
            <a:endParaRPr lang="nb-NO" dirty="0"/>
          </a:p>
          <a:p>
            <a:r>
              <a:rPr lang="nb-NO" dirty="0">
                <a:hlinkClick r:id="rId3"/>
              </a:rPr>
              <a:t>Politiattest</a:t>
            </a:r>
            <a:endParaRPr lang="nb-NO" dirty="0"/>
          </a:p>
          <a:p>
            <a:endParaRPr lang="nb-NO" dirty="0"/>
          </a:p>
          <a:p>
            <a:r>
              <a:rPr lang="nb-NO" dirty="0">
                <a:hlinkClick r:id="rId4"/>
              </a:rPr>
              <a:t>Medlemsfaktura</a:t>
            </a:r>
            <a:r>
              <a:rPr lang="nb-NO" dirty="0"/>
              <a:t> – hjelp til oppfølging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>
                <a:hlinkClick r:id="rId5"/>
              </a:rPr>
              <a:t>Forfallsdato – landslotteri</a:t>
            </a:r>
            <a:endParaRPr lang="nb-NO" dirty="0"/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608EA0E-2906-4A18-BB48-9702B7A9546A}"/>
              </a:ext>
            </a:extLst>
          </p:cNvPr>
          <p:cNvSpPr txBox="1"/>
          <p:nvPr/>
        </p:nvSpPr>
        <p:spPr>
          <a:xfrm>
            <a:off x="3906982" y="323233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Bruk kode 67 86 37 7 på menti.com </a:t>
            </a:r>
          </a:p>
        </p:txBody>
      </p:sp>
    </p:spTree>
    <p:extLst>
      <p:ext uri="{BB962C8B-B14F-4D97-AF65-F5344CB8AC3E}">
        <p14:creationId xmlns:p14="http://schemas.microsoft.com/office/powerpoint/2010/main" val="4011008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4H Profilfarger">
      <a:dk1>
        <a:srgbClr val="3F3F3F"/>
      </a:dk1>
      <a:lt1>
        <a:sysClr val="window" lastClr="FFFFFF"/>
      </a:lt1>
      <a:dk2>
        <a:srgbClr val="3F3F3F"/>
      </a:dk2>
      <a:lt2>
        <a:srgbClr val="E7E6E6"/>
      </a:lt2>
      <a:accent1>
        <a:srgbClr val="009B3A"/>
      </a:accent1>
      <a:accent2>
        <a:srgbClr val="DF7A00"/>
      </a:accent2>
      <a:accent3>
        <a:srgbClr val="A5A5A5"/>
      </a:accent3>
      <a:accent4>
        <a:srgbClr val="FECB00"/>
      </a:accent4>
      <a:accent5>
        <a:srgbClr val="006983"/>
      </a:accent5>
      <a:accent6>
        <a:srgbClr val="69BE28"/>
      </a:accent6>
      <a:hlink>
        <a:srgbClr val="007EA5"/>
      </a:hlink>
      <a:folHlink>
        <a:srgbClr val="97233F"/>
      </a:folHlink>
    </a:clrScheme>
    <a:fontScheme name="4H profilfonter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endefinert utforming">
  <a:themeElements>
    <a:clrScheme name="4H Profilfarger">
      <a:dk1>
        <a:srgbClr val="3F3F3F"/>
      </a:dk1>
      <a:lt1>
        <a:sysClr val="window" lastClr="FFFFFF"/>
      </a:lt1>
      <a:dk2>
        <a:srgbClr val="3F3F3F"/>
      </a:dk2>
      <a:lt2>
        <a:srgbClr val="E7E6E6"/>
      </a:lt2>
      <a:accent1>
        <a:srgbClr val="009B3A"/>
      </a:accent1>
      <a:accent2>
        <a:srgbClr val="DF7A00"/>
      </a:accent2>
      <a:accent3>
        <a:srgbClr val="A5A5A5"/>
      </a:accent3>
      <a:accent4>
        <a:srgbClr val="FECB00"/>
      </a:accent4>
      <a:accent5>
        <a:srgbClr val="006983"/>
      </a:accent5>
      <a:accent6>
        <a:srgbClr val="69BE28"/>
      </a:accent6>
      <a:hlink>
        <a:srgbClr val="007EA5"/>
      </a:hlink>
      <a:folHlink>
        <a:srgbClr val="97233F"/>
      </a:folHlink>
    </a:clrScheme>
    <a:fontScheme name="4H profilfonter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667</Words>
  <Application>Microsoft Office PowerPoint</Application>
  <PresentationFormat>Widescreen</PresentationFormat>
  <Paragraphs>101</Paragraphs>
  <Slides>16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Arial</vt:lpstr>
      <vt:lpstr>Calibri</vt:lpstr>
      <vt:lpstr>Impact</vt:lpstr>
      <vt:lpstr>Open Sans</vt:lpstr>
      <vt:lpstr>Office-tema</vt:lpstr>
      <vt:lpstr>Egendefinert utforming</vt:lpstr>
      <vt:lpstr>4H Rogaland </vt:lpstr>
      <vt:lpstr>Program</vt:lpstr>
      <vt:lpstr>Fylkesstyre 2021</vt:lpstr>
      <vt:lpstr>Haugen 4H </vt:lpstr>
      <vt:lpstr>Arrangement  https://4h.no/rogaland </vt:lpstr>
      <vt:lpstr>PowerPoint-presentasjon</vt:lpstr>
      <vt:lpstr>PowerPoint-presentasjon</vt:lpstr>
      <vt:lpstr>PowerPoint-presentasjon</vt:lpstr>
      <vt:lpstr>Diverse info 4H Norge</vt:lpstr>
      <vt:lpstr>Prosjektplattformen</vt:lpstr>
      <vt:lpstr>PowerPoint-presentasjon</vt:lpstr>
      <vt:lpstr>Prosjektplattformen</vt:lpstr>
      <vt:lpstr>Spørsmål og svar</vt:lpstr>
      <vt:lpstr>Tips og råd på Mentimeter</vt:lpstr>
      <vt:lpstr>Informasjon</vt:lpstr>
      <vt:lpstr> God påske og takk for i kveld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Beate Patay</dc:creator>
  <cp:lastModifiedBy>Anne-Berit Brovold</cp:lastModifiedBy>
  <cp:revision>61</cp:revision>
  <dcterms:created xsi:type="dcterms:W3CDTF">2020-08-19T12:09:06Z</dcterms:created>
  <dcterms:modified xsi:type="dcterms:W3CDTF">2021-03-23T12:45:00Z</dcterms:modified>
</cp:coreProperties>
</file>