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69" r:id="rId4"/>
    <p:sldId id="273" r:id="rId5"/>
    <p:sldId id="271" r:id="rId6"/>
    <p:sldId id="274" r:id="rId7"/>
    <p:sldId id="275" r:id="rId8"/>
    <p:sldId id="276" r:id="rId9"/>
    <p:sldId id="277" r:id="rId10"/>
    <p:sldId id="261" r:id="rId11"/>
    <p:sldId id="266" r:id="rId12"/>
    <p:sldId id="267" r:id="rId13"/>
    <p:sldId id="263" r:id="rId14"/>
    <p:sldId id="262" r:id="rId15"/>
    <p:sldId id="268" r:id="rId16"/>
    <p:sldId id="272" r:id="rId17"/>
    <p:sldId id="270" r:id="rId18"/>
    <p:sldId id="265" r:id="rId19"/>
    <p:sldId id="278" r:id="rId20"/>
    <p:sldId id="279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5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8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2" y="56"/>
      </p:cViewPr>
      <p:guideLst>
        <p:guide orient="horz" pos="1026"/>
        <p:guide pos="5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EB908-0761-4D19-B543-B7D89F997F5C}" type="datetimeFigureOut">
              <a:rPr lang="nb-NO" smtClean="0"/>
              <a:t>23.01.2021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47C86-6996-4734-9CB7-00B0322D2F5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91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7059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22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6153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893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805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Prosjektplattformen: det er en midlertidig stengning.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169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389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47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47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Viktigste punkter i medlemsregisteret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Innlogging via Nettsidene til Min side.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som har verv i klubben får også tilgang til Min klubb.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Sjekk ut nettsidene for mer informasjon. Vi oppdatere disse ved endringer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Kvalitetskontroller informasjon som er registrert på klubben og medlemmene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klubben.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Klubben; adressen skal oppdateres med klubblokale eller klubbrådgiver As adresse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Medlemmene: Oppdater medlemsinformasjon, verv, inn og utmelding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Rapportering nå kun 1 gang i året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1.desember blir frist for all rapportering for klubben inkludert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frifond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Arrangement: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Enkelte arrangement fremover vil kreve kortbetaling ved påmelding. 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Påmelding krever at du har et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medlemsnr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om de ikke har det gå inn på «Bli med» hvor de kan registrere seg og får et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medlemsnr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retur etter 1-2dg.</a:t>
            </a:r>
          </a:p>
          <a:p>
            <a:pPr lvl="1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2021, lanseres i Q1:</a:t>
            </a:r>
          </a:p>
          <a:p>
            <a:pPr marL="628650" lvl="1" indent="-171450">
              <a:buFontTx/>
              <a:buChar char="-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Betaling ved innmelding via Bli med kort eller vipps</a:t>
            </a:r>
          </a:p>
          <a:p>
            <a:pPr marL="628650" lvl="1" indent="-171450">
              <a:buFontTx/>
              <a:buChar char="-"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Fakturaer vil fra februar komme på epost eller </a:t>
            </a:r>
            <a:r>
              <a:rPr lang="nb-NO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sms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inneholde en betalingslink. Hvor du kan trykke på linken og gå direkte til kort eller vipps betaling.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593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87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477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4038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7C86-6996-4734-9CB7-00B0322D2F5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057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EE2569-F6BB-481A-9623-14751D808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3396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82935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2903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78100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46874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8436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78791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722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96882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28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BB9D04-4DDB-4503-BDE9-5FC9E3C0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47B711-0834-452D-AF0E-A8B9D091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82658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1BA672-8A52-4048-BBE1-194F627C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9CA5C2-0DAA-484C-91E9-21E99754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3498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704201-54C3-454C-9EC0-C9EEBD2F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D282B7-AE85-4675-8F4A-F84C3CA31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41B224-8790-46E0-8798-980CEB059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5883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4633CE-5068-4931-B735-079E5B2D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47D87D-93F6-45C9-AD91-72136E9B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F50471-6387-45A2-904F-6737C7B25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5B9400-3A6B-4BDE-89DF-07240CCBA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84EB242-A2D4-4AF9-97E2-1B36C00AB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8351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3A8885-8C93-44DB-B18A-CAF3E499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4914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7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E03814-12D8-44C4-80F1-BCDAA400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BFEB89-25E4-46EF-B9D9-25ED18F9E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DABB445-2804-414F-B2F6-D46CF2C92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4665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C54DDA-D43F-4A42-B0F1-C74F6DC3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277185D-0CA0-4334-93D2-6212A3BFD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AC53CC9-2B61-4A39-896E-CC4ACD608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239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1468B79-345A-4964-A2D9-19E189B7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315"/>
            <a:ext cx="9308977" cy="1060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067B06C-93CA-4FC5-B9C0-BF7865999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5423"/>
            <a:ext cx="9308977" cy="3767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620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9510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bruk.n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4h.no/oppdragsbanke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hgard.n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arrangement/under-apen-himmel-2021-article15856-855.html?instance=0" TargetMode="External"/><Relationship Id="rId2" Type="http://schemas.openxmlformats.org/officeDocument/2006/relationships/hyperlink" Target="https://4h.no/hva-skjer/friluftsliv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4h.no/friluftsliv/friluftslivets-uke-article35010-10864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4h.no/hva-skjer/kurs/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nyhetsarkiv/vil-du-ha-en-brevvenn-i-usa-i-vinter-article40616-28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om-4h/ansatt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4h.no/hva-skjer/internasjonalt-utveksling/4h-i-gambi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nyhetsarkiv/prosjektplattformen-stenges-midlertidig-article40855-28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hyperlink" Target="http://www.4hbutikken.no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XjHeIle6rPDTMGVQtQompb-39Rd2h-h4" TargetMode="External"/><Relationship Id="rId2" Type="http://schemas.openxmlformats.org/officeDocument/2006/relationships/hyperlink" Target="https://my.visme.co/view/x4emrm9w-kom-i-gang-felle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4h.no/oppdragsbanke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XjHeIle6rPDTMGVQtQompb-39Rd2h-h4" TargetMode="External"/><Relationship Id="rId2" Type="http://schemas.openxmlformats.org/officeDocument/2006/relationships/hyperlink" Target="https://my.visme.co/view/x4emrm9w-kom-i-gang-felle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4h.no/informasjonsside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nyhetsarkiv/korona-og-4h-article40159-28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4h.no/ressurssider/koron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h.n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blime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kontingent@4h.no" TargetMode="External"/><Relationship Id="rId5" Type="http://schemas.openxmlformats.org/officeDocument/2006/relationships/hyperlink" Target="https://4h.no/ressurssider/" TargetMode="External"/><Relationship Id="rId4" Type="http://schemas.openxmlformats.org/officeDocument/2006/relationships/hyperlink" Target="https://4h.no/for-4h-ere/nedlastingssenter/#collapse-3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ressurssider/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hyperlink" Target="https://4h.no/4h-prosjekter/" TargetMode="External"/><Relationship Id="rId4" Type="http://schemas.openxmlformats.org/officeDocument/2006/relationships/hyperlink" Target="https://4h.no/for-4h-ere/nedlastingssent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D698E8-E377-4701-AF39-AA0CE20F9F0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00100" y="1628775"/>
            <a:ext cx="6781800" cy="221932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nb-NO" sz="5400" dirty="0">
                <a:solidFill>
                  <a:schemeClr val="bg1"/>
                </a:solidFill>
              </a:rPr>
              <a:t>4H Norge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3600" dirty="0">
                <a:solidFill>
                  <a:schemeClr val="bg1"/>
                </a:solidFill>
                <a:latin typeface="+mn-lt"/>
              </a:rPr>
              <a:t>Sosialt ● Aktivt ● Morsomt</a:t>
            </a:r>
            <a:endParaRPr lang="nb-NO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1734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5" y="1106909"/>
            <a:ext cx="8585594" cy="754704"/>
          </a:xfrm>
        </p:spPr>
        <p:txBody>
          <a:bodyPr/>
          <a:lstStyle/>
          <a:p>
            <a:r>
              <a:rPr lang="nb-NO" sz="3600" dirty="0"/>
              <a:t>Landbruk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365" y="2045691"/>
            <a:ext cx="9495155" cy="2950697"/>
          </a:xfrm>
        </p:spPr>
        <p:txBody>
          <a:bodyPr>
            <a:normAutofit/>
          </a:bodyPr>
          <a:lstStyle/>
          <a:p>
            <a:pPr marL="342000" lvl="0" indent="-342000">
              <a:lnSpc>
                <a:spcPct val="120000"/>
              </a:lnSpc>
              <a:spcBef>
                <a:spcPts val="1800"/>
              </a:spcBef>
            </a:pPr>
            <a:r>
              <a:rPr lang="nb-NO" sz="2000" dirty="0">
                <a:effectLst/>
                <a:ea typeface="Times New Roman" panose="02020603050405020304" pitchFamily="18" charset="0"/>
              </a:rPr>
              <a:t>4H Norge har en samarbeidsavtale med </a:t>
            </a:r>
            <a:r>
              <a:rPr lang="nb-NO" sz="2000" dirty="0">
                <a:effectLst/>
                <a:ea typeface="Times New Roman" panose="02020603050405020304" pitchFamily="18" charset="0"/>
                <a:hlinkClick r:id="rId3"/>
              </a:rPr>
              <a:t>Norsk landbrukssamvirke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. 4H i fylket får overført midler til fylkesaktiviteter via denne avtalen og er forpliktet til å bruke samvirkets produkter på kurs og arrangement. Lurer du på innholdet i avtalen, kan 4H-kontoret gi mer informasjon.</a:t>
            </a:r>
          </a:p>
          <a:p>
            <a:pPr marL="342000" lvl="0" indent="-342000">
              <a:lnSpc>
                <a:spcPct val="120000"/>
              </a:lnSpc>
              <a:spcBef>
                <a:spcPts val="1800"/>
              </a:spcBef>
            </a:pPr>
            <a:r>
              <a:rPr lang="nb-NO" sz="2000" dirty="0">
                <a:effectLst/>
                <a:ea typeface="Times New Roman" panose="02020603050405020304" pitchFamily="18" charset="0"/>
              </a:rPr>
              <a:t>Lyst å velge et landbruksprosjekt? Det ligger allerede mange spennende muligheter i </a:t>
            </a:r>
            <a:r>
              <a:rPr lang="nb-NO" sz="2000" dirty="0">
                <a:effectLst/>
                <a:ea typeface="Times New Roman" panose="02020603050405020304" pitchFamily="18" charset="0"/>
                <a:hlinkClick r:id="rId4"/>
              </a:rPr>
              <a:t>oppdragsbanken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 som du kan bruke for å gjennomføre et prosjekt, og flere kommer.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083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85" y="1106909"/>
            <a:ext cx="8585594" cy="754704"/>
          </a:xfrm>
        </p:spPr>
        <p:txBody>
          <a:bodyPr/>
          <a:lstStyle/>
          <a:p>
            <a:r>
              <a:rPr lang="nb-NO" sz="3600" dirty="0"/>
              <a:t>4H-gård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885" y="2073237"/>
            <a:ext cx="8885555" cy="3412565"/>
          </a:xfrm>
        </p:spPr>
        <p:txBody>
          <a:bodyPr>
            <a:normAutofit/>
          </a:bodyPr>
          <a:lstStyle/>
          <a:p>
            <a:pPr marL="342000" indent="-342000">
              <a:lnSpc>
                <a:spcPct val="120000"/>
              </a:lnSpc>
              <a:spcBef>
                <a:spcPts val="1800"/>
              </a:spcBef>
            </a:pPr>
            <a:r>
              <a:rPr lang="nb-NO" sz="2000" dirty="0"/>
              <a:t>4H-gårdene i fylket er en fin arena for klubbaktivitet, kurs og aktivitetsdager. Se hva som er mulig å få til på gården/gårdene i ditt fylke.</a:t>
            </a:r>
          </a:p>
          <a:p>
            <a:pPr marL="342000" indent="-342000">
              <a:lnSpc>
                <a:spcPct val="120000"/>
              </a:lnSpc>
              <a:spcBef>
                <a:spcPts val="1800"/>
              </a:spcBef>
            </a:pPr>
            <a:r>
              <a:rPr lang="nb-NO" sz="2000" dirty="0"/>
              <a:t>4H-gårdene er fin arena for 4H-dagen, Natt i naturen og andre aktiviteter under Friluftslivets uke.</a:t>
            </a:r>
          </a:p>
          <a:p>
            <a:pPr marL="342000" indent="-342000">
              <a:lnSpc>
                <a:spcPct val="120000"/>
              </a:lnSpc>
              <a:spcBef>
                <a:spcPts val="1800"/>
              </a:spcBef>
            </a:pPr>
            <a:r>
              <a:rPr lang="nb-NO" sz="2000" dirty="0"/>
              <a:t>4H-gårdene er en flott arena for å verve nye medlemmer.</a:t>
            </a:r>
          </a:p>
          <a:p>
            <a:pPr marL="342000" indent="-342000">
              <a:lnSpc>
                <a:spcPct val="120000"/>
              </a:lnSpc>
              <a:spcBef>
                <a:spcPts val="1800"/>
              </a:spcBef>
            </a:pPr>
            <a:r>
              <a:rPr lang="nb-NO" sz="2000" dirty="0"/>
              <a:t>Les mer om 4H-gårdene på deres nettside: </a:t>
            </a:r>
            <a:r>
              <a:rPr lang="nb-NO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www.4hgard.no</a:t>
            </a: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965F3D6-2C58-4B48-AE30-DF043C813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40" y="2606806"/>
            <a:ext cx="1735438" cy="23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5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5" y="1108108"/>
            <a:ext cx="8585594" cy="754704"/>
          </a:xfrm>
        </p:spPr>
        <p:txBody>
          <a:bodyPr/>
          <a:lstStyle/>
          <a:p>
            <a:r>
              <a:rPr lang="nb-NO" sz="3600" dirty="0"/>
              <a:t>Friluftsliv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744" y="1794231"/>
            <a:ext cx="10180955" cy="3753129"/>
          </a:xfrm>
        </p:spPr>
        <p:txBody>
          <a:bodyPr>
            <a:normAutofit/>
          </a:bodyPr>
          <a:lstStyle/>
          <a:p>
            <a:pPr marL="342000" indent="-342000"/>
            <a:r>
              <a:rPr lang="nb-NO" sz="2000" dirty="0"/>
              <a:t>Det blir utlyst midler til lokale arrangementer også i 2021</a:t>
            </a:r>
          </a:p>
          <a:p>
            <a:pPr marL="898525" lvl="1" indent="-3571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nb-NO" sz="2000" dirty="0"/>
              <a:t> Mål: Lokale friluftslivsaktiviteter for barn og unge (med lav terskel for deltakelse).</a:t>
            </a:r>
          </a:p>
          <a:p>
            <a:pPr marL="898525" lvl="1" indent="-3571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nb-NO" sz="2000" dirty="0"/>
              <a:t> 4H-klubber prioriteres, alle som søker får minst kr 1000.</a:t>
            </a:r>
          </a:p>
          <a:p>
            <a:pPr marL="898525" lvl="1" indent="-3571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nb-NO" sz="2000" dirty="0"/>
              <a:t> Mer informasjon kommer på </a:t>
            </a:r>
            <a:r>
              <a:rPr lang="nb-NO" sz="2000" dirty="0">
                <a:hlinkClick r:id="rId2"/>
              </a:rPr>
              <a:t>https://4h.no/hva-skjer/friluftsliv/</a:t>
            </a:r>
            <a:r>
              <a:rPr lang="nb-NO" sz="2000" dirty="0"/>
              <a:t> (ca. mars-april).</a:t>
            </a:r>
          </a:p>
          <a:p>
            <a:pPr marL="898525" lvl="1" indent="-357188"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nb-NO" sz="2000" dirty="0"/>
          </a:p>
          <a:p>
            <a:pPr marL="342000" lvl="1" indent="-342000">
              <a:spcBef>
                <a:spcPts val="1000"/>
              </a:spcBef>
            </a:pPr>
            <a:r>
              <a:rPr lang="nb-NO" sz="2000" dirty="0"/>
              <a:t>Viktige datoer innen friluftsliv i 2021:</a:t>
            </a:r>
          </a:p>
          <a:p>
            <a:pPr marL="898525" lvl="1" indent="-3571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nb-NO" sz="2000" dirty="0"/>
              <a:t>Under åpen himmel: 1. mai. </a:t>
            </a:r>
            <a:r>
              <a:rPr lang="nn-NO" sz="2000" dirty="0"/>
              <a:t>Les </a:t>
            </a:r>
            <a:r>
              <a:rPr lang="nb-NO" sz="2000" dirty="0"/>
              <a:t>mer</a:t>
            </a:r>
            <a:r>
              <a:rPr lang="nn-NO" sz="2000" dirty="0"/>
              <a:t> på </a:t>
            </a:r>
            <a:r>
              <a:rPr lang="nn-NO" sz="2000" dirty="0">
                <a:hlinkClick r:id="rId3"/>
              </a:rPr>
              <a:t>Under </a:t>
            </a:r>
            <a:r>
              <a:rPr lang="nn-NO" sz="2000" dirty="0" err="1">
                <a:hlinkClick r:id="rId3"/>
              </a:rPr>
              <a:t>åpen</a:t>
            </a:r>
            <a:r>
              <a:rPr lang="nn-NO" sz="2000" dirty="0">
                <a:hlinkClick r:id="rId3"/>
              </a:rPr>
              <a:t> himmel-arrangementet</a:t>
            </a:r>
            <a:r>
              <a:rPr lang="nn-NO" sz="2000" dirty="0"/>
              <a:t>.</a:t>
            </a:r>
          </a:p>
          <a:p>
            <a:pPr marL="898525" lvl="1" indent="-3571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nb-NO" sz="2000" dirty="0"/>
              <a:t>Friluftslivets uke og #nattinaturen: fra første helgen i september.</a:t>
            </a:r>
            <a:br>
              <a:rPr lang="nb-NO" sz="2000" dirty="0"/>
            </a:br>
            <a:r>
              <a:rPr lang="nb-NO" sz="2000" dirty="0"/>
              <a:t> </a:t>
            </a:r>
            <a:r>
              <a:rPr lang="nn-NO" sz="2000" dirty="0">
                <a:hlinkClick r:id="rId4"/>
              </a:rPr>
              <a:t>Les </a:t>
            </a:r>
            <a:r>
              <a:rPr lang="nb-NO" sz="2000" dirty="0">
                <a:hlinkClick r:id="rId4"/>
              </a:rPr>
              <a:t>mer på våre nettsider</a:t>
            </a:r>
            <a:r>
              <a:rPr lang="nb-NO" sz="2000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45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3F7A3E-A581-41E4-B762-C881E0D4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98" y="1049972"/>
            <a:ext cx="8818090" cy="712250"/>
          </a:xfrm>
        </p:spPr>
        <p:txBody>
          <a:bodyPr/>
          <a:lstStyle/>
          <a:p>
            <a:r>
              <a:rPr lang="nb-NO" sz="3600" dirty="0"/>
              <a:t>Instruktørkurs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196BCFD-3972-4638-9C7C-695EF5797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728" y="2057400"/>
            <a:ext cx="8818090" cy="3610369"/>
          </a:xfrm>
        </p:spPr>
        <p:txBody>
          <a:bodyPr>
            <a:normAutofit/>
          </a:bodyPr>
          <a:lstStyle/>
          <a:p>
            <a:pPr marL="342000" lvl="0" indent="-342000">
              <a:buFont typeface="Arial" panose="020B0604020202020204" pitchFamily="34" charset="0"/>
              <a:buChar char="•"/>
            </a:pPr>
            <a:r>
              <a:rPr lang="nb-NO" sz="2000" dirty="0">
                <a:effectLst/>
                <a:ea typeface="Times New Roman" panose="02020603050405020304" pitchFamily="18" charset="0"/>
              </a:rPr>
              <a:t>Et opplæringstilbud for 4H-ere i alderen 16-26 år. Interesse må meldes til 4H-fylket ditt.</a:t>
            </a:r>
          </a:p>
          <a:p>
            <a:pPr marL="342000" lvl="0" indent="-342000">
              <a:buFont typeface="Arial" panose="020B0604020202020204" pitchFamily="34" charset="0"/>
              <a:buChar char="•"/>
            </a:pPr>
            <a:r>
              <a:rPr lang="nb-NO" sz="2000" dirty="0">
                <a:effectLst/>
                <a:ea typeface="Times New Roman" panose="02020603050405020304" pitchFamily="18" charset="0"/>
              </a:rPr>
              <a:t>Passer for 4H-ere som har lyst til å lære seg hvordan man holder kurs for andre.</a:t>
            </a:r>
          </a:p>
          <a:p>
            <a:pPr marL="342000" lvl="0" indent="-342000">
              <a:buFont typeface="Arial" panose="020B0604020202020204" pitchFamily="34" charset="0"/>
              <a:buChar char="•"/>
            </a:pPr>
            <a:r>
              <a:rPr lang="nb-NO" sz="2000" dirty="0">
                <a:effectLst/>
                <a:ea typeface="Times New Roman" panose="02020603050405020304" pitchFamily="18" charset="0"/>
              </a:rPr>
              <a:t>Etter endt kurs, blir deltakerne godkjente instruktører i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4H Norge med fordypning enten i styreverv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eller i friluftsliv.</a:t>
            </a:r>
          </a:p>
          <a:p>
            <a:pPr marL="342000" lvl="0" indent="-342000">
              <a:buFont typeface="Arial" panose="020B0604020202020204" pitchFamily="34" charset="0"/>
              <a:buChar char="•"/>
            </a:pPr>
            <a:r>
              <a:rPr lang="nb-NO" sz="2000" dirty="0">
                <a:effectLst/>
                <a:ea typeface="Times New Roman" panose="02020603050405020304" pitchFamily="18" charset="0"/>
              </a:rPr>
              <a:t>Les mer om kurset under «</a:t>
            </a:r>
            <a:r>
              <a:rPr lang="nb-NO" sz="2000" dirty="0">
                <a:effectLst/>
                <a:ea typeface="Times New Roman" panose="02020603050405020304" pitchFamily="18" charset="0"/>
                <a:hlinkClick r:id="rId2"/>
              </a:rPr>
              <a:t>Instruktørkurs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».</a:t>
            </a:r>
            <a:endParaRPr lang="nb-NO" sz="1800" dirty="0"/>
          </a:p>
        </p:txBody>
      </p:sp>
      <p:pic>
        <p:nvPicPr>
          <p:cNvPr id="6" name="Bilde 5" descr="Et bilde som inneholder person, utendørs, tre, bakke&#10;&#10;Automatisk generert beskrivelse">
            <a:extLst>
              <a:ext uri="{FF2B5EF4-FFF2-40B4-BE49-F238E27FC236}">
                <a16:creationId xmlns:a16="http://schemas.microsoft.com/office/drawing/2014/main" id="{EAD6A304-A76C-41FC-84A1-D6AC068A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18" y="3323895"/>
            <a:ext cx="3726200" cy="248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739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5" y="1091669"/>
            <a:ext cx="8585594" cy="754704"/>
          </a:xfrm>
        </p:spPr>
        <p:txBody>
          <a:bodyPr/>
          <a:lstStyle/>
          <a:p>
            <a:r>
              <a:rPr lang="nb-NO" sz="3600" dirty="0"/>
              <a:t>Internasjonale utvekslinger og kurs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887" y="2026718"/>
            <a:ext cx="10216813" cy="373961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nb-NO" sz="2000" dirty="0">
                <a:effectLst/>
                <a:ea typeface="Times New Roman" panose="02020603050405020304" pitchFamily="18" charset="0"/>
              </a:rPr>
              <a:t>Vedtak fra sentralstyret 9.desember 2020: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«Alle internasjonale arrangement til og med 15. august avlyses. Dette inkluderer 4H Norges deltakelse på nordisk leir i Sverige sommeren 2021, utveksling og andre internasjonale arrangement med fysisk tilstedeværelse».</a:t>
            </a:r>
            <a:endParaRPr lang="nb-NO" sz="20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nn-NO" sz="2000" dirty="0">
                <a:effectLst/>
                <a:ea typeface="Times New Roman" panose="02020603050405020304" pitchFamily="18" charset="0"/>
                <a:hlinkClick r:id="rId3"/>
              </a:rPr>
              <a:t>Brevvenn i USA </a:t>
            </a:r>
            <a:r>
              <a:rPr lang="nn-NO" sz="2000" dirty="0">
                <a:effectLst/>
                <a:ea typeface="Times New Roman" panose="02020603050405020304" pitchFamily="18" charset="0"/>
              </a:rPr>
              <a:t>for medlemmer mellom 9 og 18 år.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Ny frist for å registrere seg er 30.januar. Programmet går fra 15.feb. - 17.mai.</a:t>
            </a:r>
            <a:endParaRPr lang="nb-NO" sz="20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31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39" y="1094119"/>
            <a:ext cx="8585594" cy="754704"/>
          </a:xfrm>
        </p:spPr>
        <p:txBody>
          <a:bodyPr/>
          <a:lstStyle/>
          <a:p>
            <a:r>
              <a:rPr lang="nb-NO" sz="3600" dirty="0"/>
              <a:t>Gambia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8B891C7-69F8-4FA7-BA42-E819B1CC0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859" y="1841203"/>
            <a:ext cx="9919430" cy="4765337"/>
          </a:xfrm>
        </p:spPr>
        <p:txBody>
          <a:bodyPr>
            <a:noAutofit/>
          </a:bodyPr>
          <a:lstStyle/>
          <a:p>
            <a:pPr marL="342000" indent="-342000">
              <a:spcAft>
                <a:spcPts val="800"/>
              </a:spcAft>
            </a:pPr>
            <a:r>
              <a:rPr lang="nb-NO" sz="2000" b="1" dirty="0"/>
              <a:t>Bli med på studietur!</a:t>
            </a:r>
          </a:p>
          <a:p>
            <a:pPr marL="358775" indent="0">
              <a:spcAft>
                <a:spcPts val="800"/>
              </a:spcAft>
              <a:buNone/>
            </a:pPr>
            <a:r>
              <a:rPr lang="nb-NO" sz="2000" dirty="0"/>
              <a:t>4H Norge arrangerer studietur til Gambia annethvert år. Neste studietur (</a:t>
            </a:r>
            <a:r>
              <a:rPr lang="nb-NO" sz="2000" dirty="0" err="1"/>
              <a:t>ca</a:t>
            </a:r>
            <a:r>
              <a:rPr lang="nb-NO" sz="2000" dirty="0"/>
              <a:t> 14 dager) blir fra </a:t>
            </a:r>
            <a:r>
              <a:rPr lang="nb-NO" sz="2000" dirty="0" err="1"/>
              <a:t>nyttårshelga</a:t>
            </a:r>
            <a:r>
              <a:rPr lang="nb-NO" sz="2000" dirty="0"/>
              <a:t> 2021, dersom koronapandemien tillater det. Det er plass til 16 deltakere. Målgruppa er 4H-ere (fra 16 år), alumner, klubbrådgivere og ansatte i 4H. Følg med, og søk deg med på en spennende reise, når den blir utlyst!</a:t>
            </a:r>
          </a:p>
          <a:p>
            <a:pPr marL="342000" indent="-342000">
              <a:spcAft>
                <a:spcPts val="800"/>
              </a:spcAft>
            </a:pPr>
            <a:r>
              <a:rPr lang="nb-NO" sz="2000" b="1" dirty="0" err="1"/>
              <a:t>Tvillingklubber</a:t>
            </a:r>
            <a:endParaRPr lang="nb-NO" sz="2000" b="1" dirty="0"/>
          </a:p>
          <a:p>
            <a:pPr marL="358775" indent="0">
              <a:spcAft>
                <a:spcPts val="800"/>
              </a:spcAft>
              <a:buNone/>
            </a:pPr>
            <a:r>
              <a:rPr lang="nb-NO" sz="2000" dirty="0"/>
              <a:t>4H-klubbene i Gambia ønsker </a:t>
            </a:r>
            <a:r>
              <a:rPr lang="nb-NO" sz="2000" dirty="0" err="1"/>
              <a:t>tvillingklubber</a:t>
            </a:r>
            <a:r>
              <a:rPr lang="nb-NO" sz="2000" dirty="0"/>
              <a:t> i Norge. Målet er å bli kjent med hverandres folk og kultur, og å utveksle ideer for å oppnå gjensidig respekt og forståelse mellom landene. Vil din klubb ha en </a:t>
            </a:r>
            <a:r>
              <a:rPr lang="nb-NO" sz="2000" dirty="0" err="1"/>
              <a:t>tvillingklubb</a:t>
            </a:r>
            <a:r>
              <a:rPr lang="nb-NO" sz="2000" dirty="0"/>
              <a:t> i Gambia, kontakt </a:t>
            </a:r>
            <a:r>
              <a:rPr lang="nb-NO" sz="2000" dirty="0">
                <a:hlinkClick r:id="rId3"/>
              </a:rPr>
              <a:t>rådgiver Anne Kari Eliassen</a:t>
            </a:r>
            <a:r>
              <a:rPr lang="nb-NO" sz="2000" dirty="0"/>
              <a:t>.</a:t>
            </a:r>
          </a:p>
          <a:p>
            <a:pPr marL="342000" indent="-342000">
              <a:spcAft>
                <a:spcPts val="800"/>
              </a:spcAft>
            </a:pPr>
            <a:r>
              <a:rPr lang="nb-NO" sz="2000" dirty="0"/>
              <a:t>Les mer om </a:t>
            </a:r>
            <a:r>
              <a:rPr lang="nb-NO" sz="2000" dirty="0">
                <a:hlinkClick r:id="rId4"/>
              </a:rPr>
              <a:t>Gambia-samarbeidet</a:t>
            </a:r>
            <a:r>
              <a:rPr lang="nb-NO" sz="2000" dirty="0"/>
              <a:t> på våre nettsider.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239745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79" y="1103404"/>
            <a:ext cx="8585594" cy="754704"/>
          </a:xfrm>
        </p:spPr>
        <p:txBody>
          <a:bodyPr/>
          <a:lstStyle/>
          <a:p>
            <a:r>
              <a:rPr lang="nb-NO" sz="3600" dirty="0"/>
              <a:t>Landsleir 2022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8B891C7-69F8-4FA7-BA42-E819B1CC0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619" y="2155056"/>
            <a:ext cx="7288861" cy="2989617"/>
          </a:xfrm>
        </p:spPr>
        <p:txBody>
          <a:bodyPr>
            <a:normAutofit/>
          </a:bodyPr>
          <a:lstStyle/>
          <a:p>
            <a:pPr marL="342000" indent="-342000"/>
            <a:r>
              <a:rPr lang="nb-NO" sz="2400" dirty="0"/>
              <a:t>Neste 4H-landleir arrangeres i juli 2022.</a:t>
            </a:r>
          </a:p>
          <a:p>
            <a:pPr marL="342000" indent="-342000"/>
            <a:r>
              <a:rPr lang="nb-NO" sz="2400" dirty="0"/>
              <a:t>4H Sogn og Fjordane er vertskap for leiren.</a:t>
            </a:r>
          </a:p>
          <a:p>
            <a:pPr marL="342000" indent="-342000"/>
            <a:r>
              <a:rPr lang="nb-NO" sz="2400" dirty="0"/>
              <a:t>Leiren skal være i Breim, på </a:t>
            </a:r>
            <a:r>
              <a:rPr lang="nb-NO" sz="2400" dirty="0" err="1"/>
              <a:t>Fjordhestgarden</a:t>
            </a:r>
            <a:r>
              <a:rPr lang="nb-NO" sz="2400" dirty="0"/>
              <a:t>.</a:t>
            </a:r>
            <a:br>
              <a:rPr lang="nb-NO" sz="2400" dirty="0"/>
            </a:br>
            <a:r>
              <a:rPr lang="nb-NO" sz="2400" dirty="0"/>
              <a:t>(Samme område som Nordisk 4H-leir i 2009).</a:t>
            </a:r>
          </a:p>
          <a:p>
            <a:pPr marL="342000" indent="-342000"/>
            <a:r>
              <a:rPr lang="nb-NO" sz="2400" dirty="0"/>
              <a:t>Følg med i alle 4H-kanaler for mer info om</a:t>
            </a:r>
            <a:br>
              <a:rPr lang="nb-NO" sz="2400" dirty="0"/>
            </a:br>
            <a:r>
              <a:rPr lang="nb-NO" sz="2400" dirty="0"/>
              <a:t>leiren, som kommer fortløpende i løpet av året.</a:t>
            </a:r>
            <a:endParaRPr lang="nb-NO" dirty="0"/>
          </a:p>
        </p:txBody>
      </p:sp>
      <p:pic>
        <p:nvPicPr>
          <p:cNvPr id="8" name="Bilde 7" descr="Et bilde som inneholder gress, utendørs, tre, tipi&#10;&#10;Automatisk generert beskrivelse">
            <a:extLst>
              <a:ext uri="{FF2B5EF4-FFF2-40B4-BE49-F238E27FC236}">
                <a16:creationId xmlns:a16="http://schemas.microsoft.com/office/drawing/2014/main" id="{1EED0BE6-5057-48E3-84F8-88E4F735D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38" y="2048346"/>
            <a:ext cx="3681743" cy="276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54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5" y="1093560"/>
            <a:ext cx="8585594" cy="754704"/>
          </a:xfrm>
        </p:spPr>
        <p:txBody>
          <a:bodyPr/>
          <a:lstStyle/>
          <a:p>
            <a:r>
              <a:rPr lang="nb-NO" sz="3600" dirty="0"/>
              <a:t>Digitale prosjekter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75" y="1920240"/>
            <a:ext cx="9589288" cy="3977640"/>
          </a:xfrm>
        </p:spPr>
        <p:txBody>
          <a:bodyPr>
            <a:normAutofit/>
          </a:bodyPr>
          <a:lstStyle/>
          <a:p>
            <a:pPr marL="342000" indent="-342000">
              <a:lnSpc>
                <a:spcPct val="100000"/>
              </a:lnSpc>
            </a:pPr>
            <a:r>
              <a:rPr lang="nb-NO" sz="2000" dirty="0"/>
              <a:t>Prosjektplattformen er stengt 1. jan.-15. feb. </a:t>
            </a:r>
            <a:r>
              <a:rPr lang="nb-NO" sz="2000" dirty="0" err="1"/>
              <a:t>pga</a:t>
            </a:r>
            <a:r>
              <a:rPr lang="nb-NO" sz="2000" dirty="0"/>
              <a:t> nødvendige oppdateringer.</a:t>
            </a:r>
          </a:p>
          <a:p>
            <a:pPr marL="342000" indent="-342000">
              <a:lnSpc>
                <a:spcPct val="100000"/>
              </a:lnSpc>
            </a:pPr>
            <a:r>
              <a:rPr lang="nb-NO" sz="2000" dirty="0"/>
              <a:t>Likevel mulig å starte på prosjektarbeid tidlig på nyåret! </a:t>
            </a:r>
            <a:r>
              <a:rPr lang="nb-NO" sz="2000" dirty="0">
                <a:hlinkClick r:id="rId3"/>
              </a:rPr>
              <a:t>Les hvordan.</a:t>
            </a:r>
            <a:endParaRPr lang="nb-NO" sz="2000" dirty="0"/>
          </a:p>
          <a:p>
            <a:pPr marL="342000" indent="-342000">
              <a:lnSpc>
                <a:spcPct val="100000"/>
              </a:lnSpc>
            </a:pPr>
            <a:r>
              <a:rPr lang="nb-NO" sz="2000" dirty="0"/>
              <a:t>Frist for å legge inn plan for prosjekt utvides til 15. april i 2021.</a:t>
            </a:r>
          </a:p>
          <a:p>
            <a:pPr marL="342000" indent="-342000">
              <a:lnSpc>
                <a:spcPct val="100000"/>
              </a:lnSpc>
            </a:pPr>
            <a:r>
              <a:rPr lang="nb-NO" sz="2000" dirty="0"/>
              <a:t>Mulig å bruke gamle prosjekthefter i 2021, men</a:t>
            </a:r>
            <a:br>
              <a:rPr lang="nb-NO" sz="2000" dirty="0"/>
            </a:br>
            <a:r>
              <a:rPr lang="nb-NO" sz="2000" dirty="0"/>
              <a:t>kun et lite utvalg er tilgjengelig for kjøp i</a:t>
            </a:r>
            <a:br>
              <a:rPr lang="nb-NO" sz="2000" dirty="0"/>
            </a:br>
            <a:r>
              <a:rPr lang="nb-NO" sz="2000" dirty="0">
                <a:hlinkClick r:id="rId4"/>
              </a:rPr>
              <a:t>4H-butikken</a:t>
            </a:r>
            <a:r>
              <a:rPr lang="nb-NO" sz="2000" dirty="0"/>
              <a:t>, når den åpner igjen.</a:t>
            </a:r>
          </a:p>
          <a:p>
            <a:pPr marL="342000" indent="-342000">
              <a:lnSpc>
                <a:spcPct val="100000"/>
              </a:lnSpc>
            </a:pPr>
            <a:r>
              <a:rPr lang="nb-NO" sz="2000" dirty="0"/>
              <a:t>Alle 4H-fylker skal arrangere egne opplæringstilbud</a:t>
            </a:r>
            <a:br>
              <a:rPr lang="nb-NO" sz="2000" dirty="0"/>
            </a:br>
            <a:r>
              <a:rPr lang="nb-NO" sz="2000" dirty="0"/>
              <a:t>i løpet av våren. Følg med for informasjon fra</a:t>
            </a:r>
            <a:br>
              <a:rPr lang="nb-NO" sz="2000" dirty="0"/>
            </a:br>
            <a:r>
              <a:rPr lang="nb-NO" sz="2000" dirty="0"/>
              <a:t>fylket ditt.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7586E8D-6F0B-4339-86B9-45B53E9CB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07" y="3298239"/>
            <a:ext cx="4178500" cy="2599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42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EE3997-F218-42BF-90C8-9B7AF32A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4H-eren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2C9D09-D9A9-426A-A897-4D2AC56C6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6393219" cy="823912"/>
          </a:xfrm>
        </p:spPr>
        <p:txBody>
          <a:bodyPr/>
          <a:lstStyle/>
          <a:p>
            <a:r>
              <a:rPr lang="nb-NO" dirty="0"/>
              <a:t>Fire enkle steg for å forberede seg: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24F3E00-3C98-456D-9C40-1C11011AF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883025" cy="36845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Se presentasjonen </a:t>
            </a:r>
            <a:r>
              <a:rPr lang="nb-NO" dirty="0">
                <a:hlinkClick r:id="rId2"/>
              </a:rPr>
              <a:t>«Kom i gang med prosjektplattformen»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Se </a:t>
            </a:r>
            <a:r>
              <a:rPr lang="nb-NO" dirty="0">
                <a:hlinkClick r:id="rId3"/>
              </a:rPr>
              <a:t>opplæringsvideoer om digitale prosjekter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Vil du drive med 4H-prosjektet ditt alene eller sammen med andre?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Ta en titt i </a:t>
            </a:r>
            <a:r>
              <a:rPr lang="nb-NO" dirty="0">
                <a:hlinkClick r:id="rId4"/>
              </a:rPr>
              <a:t>oppdragsbanken</a:t>
            </a:r>
            <a:r>
              <a:rPr lang="nb-NO" dirty="0"/>
              <a:t> og bli inspirert!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3EB55A4-D452-428A-8280-DEE09467C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21428" y="1681163"/>
            <a:ext cx="433959" cy="82391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B1D8C8A-4315-4E2F-AFE7-09147BE08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849510" y="2505075"/>
            <a:ext cx="505878" cy="3684588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463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91147D-AF86-4988-86BF-5C6D877C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klubbrådgiveren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D24DC2-E790-4681-9590-A280444EB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163834" cy="823912"/>
          </a:xfrm>
        </p:spPr>
        <p:txBody>
          <a:bodyPr/>
          <a:lstStyle/>
          <a:p>
            <a:r>
              <a:rPr lang="nb-NO" dirty="0"/>
              <a:t>Enkle steg for at prosjektarbeidet i klubben kan fortsette som vanlig: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68E2BB-4D60-43DA-AEA5-516857A32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052" y="2691829"/>
            <a:ext cx="8874523" cy="34978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400" dirty="0"/>
              <a:t>Bli kjent med opplæringstilbudene vi har om digitale prosjekter. </a:t>
            </a:r>
            <a:r>
              <a:rPr lang="nb-NO" sz="2400" dirty="0">
                <a:hlinkClick r:id="rId2"/>
              </a:rPr>
              <a:t>«Kom i gang med prosjektplattformen», </a:t>
            </a:r>
            <a:r>
              <a:rPr lang="nb-NO" sz="2400" dirty="0">
                <a:hlinkClick r:id="rId3"/>
              </a:rPr>
              <a:t>«Opplæringsvideoer» </a:t>
            </a:r>
            <a:r>
              <a:rPr lang="nb-NO" sz="2400" dirty="0"/>
              <a:t>og </a:t>
            </a:r>
            <a:r>
              <a:rPr lang="nb-NO" sz="2400" dirty="0">
                <a:hlinkClick r:id="rId4"/>
              </a:rPr>
              <a:t>informasjonssider</a:t>
            </a:r>
            <a:endParaRPr lang="nb-NO" sz="2400" dirty="0"/>
          </a:p>
          <a:p>
            <a:pPr marL="514350" indent="-514350">
              <a:buFont typeface="+mj-lt"/>
              <a:buAutoNum type="arabicPeriod"/>
            </a:pPr>
            <a:r>
              <a:rPr lang="nb-NO" sz="2400" dirty="0"/>
              <a:t>Oppfordre medlemmene til å forberede seg til åpningen av prosjektplattformen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400" dirty="0"/>
              <a:t>Bli med på opplæringstilbudene om digitale prosjekter i 4H-fylket ditt.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400" dirty="0"/>
              <a:t>Anbefalt frist for å levere plan for 4H-prosjektene endres fra 1. mars til 15. april.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7B5F2BD-C05B-47FB-8AB6-FBAE288D4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197800" y="1681163"/>
            <a:ext cx="157587" cy="82391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E992202-2BB8-4258-BDFA-A83BFEC2F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309668" y="2505075"/>
            <a:ext cx="45719" cy="3684588"/>
          </a:xfrm>
        </p:spPr>
        <p:txBody>
          <a:bodyPr>
            <a:norm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42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223" y="1106909"/>
            <a:ext cx="8585594" cy="754704"/>
          </a:xfrm>
        </p:spPr>
        <p:txBody>
          <a:bodyPr/>
          <a:lstStyle/>
          <a:p>
            <a:r>
              <a:rPr lang="nb-NO" sz="3600" dirty="0"/>
              <a:t>Korona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3" y="2278380"/>
            <a:ext cx="9930497" cy="293681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Internasjonale arrangement: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Nordisk leir 2021 er avlyst. 4H Norge sin deltakelse i utveksling og andre internasjonale arrangement (med fysisk oppmøte) er avlyst frem til 15. august.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nb-NO" sz="20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Nasjonale arrangement: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Instruktørkurs del 3</a:t>
            </a:r>
            <a:r>
              <a:rPr lang="nb-NO" sz="2000" dirty="0">
                <a:ea typeface="Times New Roman" panose="02020603050405020304" pitchFamily="18" charset="0"/>
              </a:rPr>
              <a:t> og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fylkesstyreopplæring gjennomføres digitalt. Landsstyremøtene og instruktørkurs del 1 gjennomføres fysisk om mulig, men med digital gjennomføring som plan B.</a:t>
            </a:r>
          </a:p>
        </p:txBody>
      </p:sp>
    </p:spTree>
    <p:extLst>
      <p:ext uri="{BB962C8B-B14F-4D97-AF65-F5344CB8AC3E}">
        <p14:creationId xmlns:p14="http://schemas.microsoft.com/office/powerpoint/2010/main" val="150896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503" y="1608987"/>
            <a:ext cx="9778097" cy="364002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Fylkesarrangement: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Fylkesstyret vurderer selv hvilke arrangement som kan gjennomføres. Det må regnes med at også 2021 er et annerledes år, men vi håper at sommerens fylkesvise leirer kan gjennomføres.</a:t>
            </a:r>
          </a:p>
          <a:p>
            <a:pPr marL="0" lvl="0" indent="0">
              <a:lnSpc>
                <a:spcPct val="110000"/>
              </a:lnSpc>
              <a:buNone/>
            </a:pPr>
            <a:endParaRPr lang="nb-NO" sz="20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Klubbarrangement: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Klubbstyret og klubbrådgiver vurderer hvilke arrangement som kan gjennomføres. Klubbene oppfordres til å ikke utsette, men finne alternative aktiviteter, dersom normal/planlagt aktivitet ikke kan gjennomføres.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  <a:hlinkClick r:id="rId3"/>
              </a:rPr>
              <a:t>Nettsak om korona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 oppdateres ved endring i koronareglene.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Planleggingsverktøy ol. finnes på </a:t>
            </a:r>
            <a:r>
              <a:rPr lang="nb-NO" sz="2000" dirty="0">
                <a:effectLst/>
                <a:ea typeface="Times New Roman" panose="02020603050405020304" pitchFamily="18" charset="0"/>
                <a:hlinkClick r:id="rId4"/>
              </a:rPr>
              <a:t>ressurssidene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8B18DE1-24BC-4E96-AA2A-4CEA5451E0B6}"/>
              </a:ext>
            </a:extLst>
          </p:cNvPr>
          <p:cNvSpPr txBox="1"/>
          <p:nvPr/>
        </p:nvSpPr>
        <p:spPr>
          <a:xfrm>
            <a:off x="807720" y="640080"/>
            <a:ext cx="242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#korona</a:t>
            </a:r>
          </a:p>
        </p:txBody>
      </p:sp>
    </p:spTree>
    <p:extLst>
      <p:ext uri="{BB962C8B-B14F-4D97-AF65-F5344CB8AC3E}">
        <p14:creationId xmlns:p14="http://schemas.microsoft.com/office/powerpoint/2010/main" val="203220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53" y="1106910"/>
            <a:ext cx="8585594" cy="754704"/>
          </a:xfrm>
        </p:spPr>
        <p:txBody>
          <a:bodyPr/>
          <a:lstStyle/>
          <a:p>
            <a:r>
              <a:rPr lang="nb-NO" sz="3600" dirty="0"/>
              <a:t>Verving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503" y="1822347"/>
            <a:ext cx="10273397" cy="3213306"/>
          </a:xfrm>
        </p:spPr>
        <p:txBody>
          <a:bodyPr>
            <a:normAutofit fontScale="92500" lnSpcReduction="10000"/>
          </a:bodyPr>
          <a:lstStyle/>
          <a:p>
            <a:pPr marL="342000" indent="-342000">
              <a:lnSpc>
                <a:spcPct val="100000"/>
              </a:lnSpc>
              <a:buNone/>
            </a:pPr>
            <a:r>
              <a:rPr lang="nb-NO" sz="2000" dirty="0">
                <a:effectLst/>
                <a:ea typeface="Calibri" panose="020F0502020204030204" pitchFamily="34" charset="0"/>
              </a:rPr>
              <a:t>Tips til verveaktivitet i klubben:</a:t>
            </a:r>
          </a:p>
          <a:p>
            <a:pPr marL="342000" indent="-342000">
              <a:lnSpc>
                <a:spcPct val="100000"/>
              </a:lnSpc>
              <a:buNone/>
            </a:pPr>
            <a:endParaRPr lang="nb-NO" sz="2000" dirty="0">
              <a:effectLst/>
              <a:ea typeface="Calibri" panose="020F0502020204030204" pitchFamily="34" charset="0"/>
            </a:endParaRPr>
          </a:p>
          <a:p>
            <a:pPr marL="342000" lvl="0" indent="-3420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Februar/mars: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Sørg for at alle e-postadresser stemmer. Årets kontingentfaktura sendes ut. Er det noen i klubben som er usikre på om dem vil fortsette? Ta en prat med dem og oppfordre til å fortsette. Finn ut hva som gjør at dem vil slutte og hva som skal til for at dem vil fortsette.</a:t>
            </a:r>
          </a:p>
          <a:p>
            <a:pPr marL="342000" lvl="0" indent="-342000">
              <a:lnSpc>
                <a:spcPct val="100000"/>
              </a:lnSpc>
              <a:buNone/>
            </a:pPr>
            <a:endParaRPr lang="nb-NO" sz="2000" dirty="0">
              <a:effectLst/>
              <a:ea typeface="Calibri" panose="020F0502020204030204" pitchFamily="34" charset="0"/>
            </a:endParaRPr>
          </a:p>
          <a:p>
            <a:pPr marL="342000" lvl="0" indent="-3420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Mai/juni: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Vis frem klubben på bygdedager, 4H-dagen og åpne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lokale arrangement. Få lokalavisa til å skrive om leirer og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andre spennende aktiviteter. </a:t>
            </a:r>
            <a:endParaRPr lang="nb-NO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Bilde 4" descr="Et bilde som inneholder gress, utendørs, himmel, person&#10;&#10;Automatisk generert beskrivelse">
            <a:extLst>
              <a:ext uri="{FF2B5EF4-FFF2-40B4-BE49-F238E27FC236}">
                <a16:creationId xmlns:a16="http://schemas.microsoft.com/office/drawing/2014/main" id="{8204901C-3892-494D-8F75-1603F6BD2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041" y="3587064"/>
            <a:ext cx="3246939" cy="2080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32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6AF126-D255-4EDD-976B-B888FCA80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83" y="1808274"/>
            <a:ext cx="10273397" cy="3205686"/>
          </a:xfrm>
        </p:spPr>
        <p:txBody>
          <a:bodyPr>
            <a:normAutofit/>
          </a:bodyPr>
          <a:lstStyle/>
          <a:p>
            <a:pPr marL="342000" lvl="0" indent="-3420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August/september: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Ved skolestart er mange interessert i å forsøke en ny fritidsinteresse. Inviter dem med i 4H. Ha gjerne et eget arrangement med fokus på å ta imot nye medlemmer.</a:t>
            </a:r>
          </a:p>
          <a:p>
            <a:pPr marL="0" lvl="0" indent="0">
              <a:lnSpc>
                <a:spcPct val="100000"/>
              </a:lnSpc>
              <a:buNone/>
            </a:pPr>
            <a:endParaRPr lang="nb-NO" sz="2000" dirty="0">
              <a:effectLst/>
              <a:ea typeface="Calibri" panose="020F0502020204030204" pitchFamily="34" charset="0"/>
            </a:endParaRPr>
          </a:p>
          <a:p>
            <a:pPr marL="342000" lvl="0" indent="-3420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2000" b="1" dirty="0">
                <a:effectLst/>
                <a:ea typeface="Times New Roman" panose="02020603050405020304" pitchFamily="18" charset="0"/>
              </a:rPr>
              <a:t>November/desember: </a:t>
            </a:r>
            <a:r>
              <a:rPr lang="nb-NO" sz="2000" dirty="0">
                <a:effectLst/>
                <a:ea typeface="Times New Roman" panose="02020603050405020304" pitchFamily="18" charset="0"/>
              </a:rPr>
              <a:t>November er nasjonal vervemåned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med fokus på at vi alle skal verve. F.eks. kan dere velge ut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et arrangement hvor dere oppfordrer alle medlemmene til</a:t>
            </a:r>
            <a:br>
              <a:rPr lang="nb-NO" sz="2000" dirty="0">
                <a:effectLst/>
                <a:ea typeface="Times New Roman" panose="02020603050405020304" pitchFamily="18" charset="0"/>
              </a:rPr>
            </a:br>
            <a:r>
              <a:rPr lang="nb-NO" sz="2000" dirty="0">
                <a:effectLst/>
                <a:ea typeface="Times New Roman" panose="02020603050405020304" pitchFamily="18" charset="0"/>
              </a:rPr>
              <a:t>å ta med en venn. </a:t>
            </a:r>
            <a:endParaRPr lang="nb-NO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63BEC55-444A-4962-8001-366572BAAAED}"/>
              </a:ext>
            </a:extLst>
          </p:cNvPr>
          <p:cNvSpPr txBox="1"/>
          <p:nvPr/>
        </p:nvSpPr>
        <p:spPr>
          <a:xfrm>
            <a:off x="815340" y="541020"/>
            <a:ext cx="242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#verving</a:t>
            </a:r>
          </a:p>
        </p:txBody>
      </p:sp>
      <p:pic>
        <p:nvPicPr>
          <p:cNvPr id="8" name="Bilde 7" descr="Et bilde som inneholder person, gress, poserer, utendørs&#10;&#10;Automatisk generert beskrivelse">
            <a:extLst>
              <a:ext uri="{FF2B5EF4-FFF2-40B4-BE49-F238E27FC236}">
                <a16:creationId xmlns:a16="http://schemas.microsoft.com/office/drawing/2014/main" id="{A64E8014-3E80-4340-8AE7-0DBE2B4FF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2"/>
          <a:stretch/>
        </p:blipFill>
        <p:spPr>
          <a:xfrm>
            <a:off x="7992637" y="2943862"/>
            <a:ext cx="2911583" cy="261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54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79" y="1103404"/>
            <a:ext cx="8585594" cy="754704"/>
          </a:xfrm>
        </p:spPr>
        <p:txBody>
          <a:bodyPr/>
          <a:lstStyle/>
          <a:p>
            <a:r>
              <a:rPr lang="nb-NO" sz="3600" dirty="0"/>
              <a:t>Medlemsregisteret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8B891C7-69F8-4FA7-BA42-E819B1CC0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619" y="2155056"/>
            <a:ext cx="10161601" cy="5243964"/>
          </a:xfrm>
        </p:spPr>
        <p:txBody>
          <a:bodyPr>
            <a:normAutofit/>
          </a:bodyPr>
          <a:lstStyle/>
          <a:p>
            <a:pPr marL="342000" indent="-342000"/>
            <a:r>
              <a:rPr lang="nb-NO" sz="2000" dirty="0"/>
              <a:t>Innlogging til </a:t>
            </a:r>
            <a:r>
              <a:rPr lang="nb-NO" sz="2000" b="1" dirty="0"/>
              <a:t>Min side</a:t>
            </a:r>
            <a:r>
              <a:rPr lang="nb-NO" sz="2000" dirty="0"/>
              <a:t>, med tilgang til </a:t>
            </a:r>
            <a:r>
              <a:rPr lang="nb-NO" sz="2000" b="1" dirty="0"/>
              <a:t>Min klubb </a:t>
            </a:r>
            <a:r>
              <a:rPr lang="nb-NO" sz="2000" dirty="0"/>
              <a:t>(for de med verv i klubben) på </a:t>
            </a:r>
            <a:r>
              <a:rPr lang="nb-NO" sz="2000" dirty="0">
                <a:hlinkClick r:id="rId3"/>
              </a:rPr>
              <a:t>www.4h.no</a:t>
            </a:r>
            <a:r>
              <a:rPr lang="nb-NO" sz="2000" dirty="0"/>
              <a:t>.</a:t>
            </a:r>
          </a:p>
          <a:p>
            <a:pPr marL="342000" indent="-342000"/>
            <a:r>
              <a:rPr lang="nb-NO" sz="2000" dirty="0"/>
              <a:t>Kontroller at riktig informasjon er registrert på klubben og medlemmene innen 1.februar.</a:t>
            </a:r>
          </a:p>
          <a:p>
            <a:pPr marL="342000" indent="-342000"/>
            <a:r>
              <a:rPr lang="nb-NO" sz="2000" dirty="0"/>
              <a:t>Rapportering kun én gang i året via Min klubb; innen 1. desember - inkludert Frifond.</a:t>
            </a:r>
          </a:p>
          <a:p>
            <a:pPr marL="342000" indent="-342000"/>
            <a:r>
              <a:rPr lang="nb-NO" sz="2000" dirty="0"/>
              <a:t>Arrangement:</a:t>
            </a:r>
          </a:p>
          <a:p>
            <a:pPr marL="898525" indent="-273050">
              <a:buFont typeface="Wingdings" panose="05000000000000000000" pitchFamily="2" charset="2"/>
              <a:buChar char="Ø"/>
            </a:pPr>
            <a:r>
              <a:rPr lang="nb-NO" sz="2000" dirty="0"/>
              <a:t>Påmelding krever at du har et medlemsnummer.</a:t>
            </a:r>
          </a:p>
          <a:p>
            <a:pPr marL="898525" indent="-273050">
              <a:buFont typeface="Wingdings" panose="05000000000000000000" pitchFamily="2" charset="2"/>
              <a:buChar char="Ø"/>
            </a:pPr>
            <a:r>
              <a:rPr lang="nb-NO" sz="2000" dirty="0"/>
              <a:t>Enkelte arrangement framover vil kreve kortbetaling ved påmelding.</a:t>
            </a:r>
          </a:p>
        </p:txBody>
      </p:sp>
    </p:spTree>
    <p:extLst>
      <p:ext uri="{BB962C8B-B14F-4D97-AF65-F5344CB8AC3E}">
        <p14:creationId xmlns:p14="http://schemas.microsoft.com/office/powerpoint/2010/main" val="226956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8B891C7-69F8-4FA7-BA42-E819B1CC0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" y="1628775"/>
            <a:ext cx="10161601" cy="5243964"/>
          </a:xfrm>
        </p:spPr>
        <p:txBody>
          <a:bodyPr>
            <a:normAutofit/>
          </a:bodyPr>
          <a:lstStyle/>
          <a:p>
            <a:pPr marL="342000" indent="-342000"/>
            <a:r>
              <a:rPr lang="nb-NO" sz="2000" b="1" dirty="0"/>
              <a:t>Innmelding</a:t>
            </a:r>
          </a:p>
          <a:p>
            <a:pPr marL="898525" indent="-357188">
              <a:buFont typeface="Wingdings" panose="05000000000000000000" pitchFamily="2" charset="2"/>
              <a:buChar char="Ø"/>
            </a:pPr>
            <a:r>
              <a:rPr lang="nb-NO" sz="2000" dirty="0"/>
              <a:t>Gå til </a:t>
            </a:r>
            <a:r>
              <a:rPr lang="nb-NO" sz="2000" dirty="0">
                <a:hlinkClick r:id="rId3"/>
              </a:rPr>
              <a:t>https://4h.no/blimed/ </a:t>
            </a:r>
            <a:r>
              <a:rPr lang="nb-NO" sz="2000" dirty="0"/>
              <a:t>for innmelding.</a:t>
            </a:r>
          </a:p>
          <a:p>
            <a:pPr marL="898525" indent="-357188">
              <a:buFont typeface="Wingdings" panose="05000000000000000000" pitchFamily="2" charset="2"/>
              <a:buChar char="Ø"/>
            </a:pPr>
            <a:r>
              <a:rPr lang="nb-NO" sz="2000" dirty="0"/>
              <a:t>Innmeldte får et medlemsnummer i retur etter 1 - 2 dager.</a:t>
            </a:r>
          </a:p>
          <a:p>
            <a:pPr marL="898525" indent="-357188">
              <a:buFont typeface="Wingdings" panose="05000000000000000000" pitchFamily="2" charset="2"/>
              <a:buChar char="Ø"/>
            </a:pPr>
            <a:r>
              <a:rPr lang="nb-NO" sz="2000" dirty="0"/>
              <a:t>I begynnelsen av 2021 lanseres betaling med kort og Vipps ved innmelding.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Følg med på informasjon som sendes ut i </a:t>
            </a:r>
            <a:r>
              <a:rPr lang="nb-NO" sz="2000" dirty="0">
                <a:hlinkClick r:id="rId4"/>
              </a:rPr>
              <a:t>klubbservice</a:t>
            </a:r>
            <a:r>
              <a:rPr lang="nb-NO" sz="2000" dirty="0"/>
              <a:t> og på </a:t>
            </a:r>
            <a:r>
              <a:rPr lang="nb-NO" sz="2000" dirty="0">
                <a:hlinkClick r:id="rId5"/>
              </a:rPr>
              <a:t>ressurssidene</a:t>
            </a:r>
            <a:r>
              <a:rPr lang="nb-NO" sz="2000" dirty="0"/>
              <a:t>.</a:t>
            </a:r>
          </a:p>
          <a:p>
            <a:pPr marL="0" indent="0">
              <a:buNone/>
            </a:pPr>
            <a:r>
              <a:rPr lang="nb-NO" sz="2000" dirty="0"/>
              <a:t>Har du spørsmål så ta kontakt på </a:t>
            </a:r>
            <a:r>
              <a:rPr lang="nb-NO" sz="2000" dirty="0">
                <a:hlinkClick r:id="rId6"/>
              </a:rPr>
              <a:t>kontingent@4h.no</a:t>
            </a:r>
            <a:r>
              <a:rPr lang="nb-NO" sz="2000" dirty="0"/>
              <a:t>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85819C3-D617-4EAD-AFFE-DBF8E81D4EF3}"/>
              </a:ext>
            </a:extLst>
          </p:cNvPr>
          <p:cNvSpPr txBox="1"/>
          <p:nvPr/>
        </p:nvSpPr>
        <p:spPr>
          <a:xfrm>
            <a:off x="807720" y="640080"/>
            <a:ext cx="242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#medlemsregisteret</a:t>
            </a:r>
          </a:p>
        </p:txBody>
      </p:sp>
    </p:spTree>
    <p:extLst>
      <p:ext uri="{BB962C8B-B14F-4D97-AF65-F5344CB8AC3E}">
        <p14:creationId xmlns:p14="http://schemas.microsoft.com/office/powerpoint/2010/main" val="160713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996D3-9451-4710-B42E-65C8294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79" y="1103404"/>
            <a:ext cx="8585594" cy="754704"/>
          </a:xfrm>
        </p:spPr>
        <p:txBody>
          <a:bodyPr/>
          <a:lstStyle/>
          <a:p>
            <a:r>
              <a:rPr lang="nb-NO" sz="3600" dirty="0"/>
              <a:t>Diverse info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8B891C7-69F8-4FA7-BA42-E819B1CC0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619" y="2155056"/>
            <a:ext cx="10161601" cy="3194184"/>
          </a:xfrm>
        </p:spPr>
        <p:txBody>
          <a:bodyPr>
            <a:normAutofit/>
          </a:bodyPr>
          <a:lstStyle/>
          <a:p>
            <a:pPr marL="342000" indent="-342000"/>
            <a:r>
              <a:rPr lang="nb-NO" sz="2000" dirty="0"/>
              <a:t>Utsending av lodd til klubbene i uke 9.</a:t>
            </a:r>
          </a:p>
          <a:p>
            <a:pPr marL="0" indent="0">
              <a:buNone/>
            </a:pPr>
            <a:endParaRPr lang="nb-NO" sz="2000" dirty="0"/>
          </a:p>
          <a:p>
            <a:pPr marL="342000" indent="-342000"/>
            <a:r>
              <a:rPr lang="nb-NO" sz="2000" dirty="0"/>
              <a:t>Faktura medlemskontingent sendes ut 22. februar</a:t>
            </a:r>
            <a:br>
              <a:rPr lang="nb-NO" sz="2000" dirty="0"/>
            </a:br>
            <a:r>
              <a:rPr lang="nb-NO" sz="2000" dirty="0"/>
              <a:t>med betalingslink i e-post eller SMS.</a:t>
            </a:r>
          </a:p>
          <a:p>
            <a:pPr marL="0" indent="0">
              <a:buNone/>
            </a:pPr>
            <a:endParaRPr lang="nb-NO" sz="2000" dirty="0"/>
          </a:p>
          <a:p>
            <a:pPr marL="342000" indent="-342000"/>
            <a:r>
              <a:rPr lang="nb-NO" sz="2000" dirty="0"/>
              <a:t>Klubbenes frist for oppdatering av medlemsregisteret</a:t>
            </a:r>
            <a:br>
              <a:rPr lang="nb-NO" sz="2000" dirty="0"/>
            </a:br>
            <a:r>
              <a:rPr lang="nb-NO" sz="2000" dirty="0"/>
              <a:t>og utmeldinger er 1. februar. (Antall lodd som sendes</a:t>
            </a:r>
            <a:br>
              <a:rPr lang="nb-NO" sz="2000" dirty="0"/>
            </a:br>
            <a:r>
              <a:rPr lang="nb-NO" sz="2000" dirty="0"/>
              <a:t>til klubbene, er basert på medlemstall pr 15. feb.).</a:t>
            </a:r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A01D450-C117-4698-BE8A-F35770639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5941" r="14879"/>
          <a:stretch/>
        </p:blipFill>
        <p:spPr>
          <a:xfrm>
            <a:off x="7305068" y="1985878"/>
            <a:ext cx="4168209" cy="3363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22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576E36-D72F-404F-AA2E-526AF17B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83" y="949544"/>
            <a:ext cx="9308977" cy="1060373"/>
          </a:xfrm>
        </p:spPr>
        <p:txBody>
          <a:bodyPr>
            <a:normAutofit/>
          </a:bodyPr>
          <a:lstStyle/>
          <a:p>
            <a:r>
              <a:rPr lang="nb-NO" sz="3600" dirty="0"/>
              <a:t>Nettsider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C02297-A0B1-4BF8-A820-9673D23D4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703" y="2040397"/>
            <a:ext cx="8857463" cy="3630246"/>
          </a:xfrm>
        </p:spPr>
        <p:txBody>
          <a:bodyPr>
            <a:normAutofit/>
          </a:bodyPr>
          <a:lstStyle/>
          <a:p>
            <a:pPr marL="342000" indent="-342000"/>
            <a:r>
              <a:rPr lang="nb-NO" sz="2000" dirty="0"/>
              <a:t>Nye nettsider ble lansert i desember 2019</a:t>
            </a:r>
          </a:p>
          <a:p>
            <a:pPr marL="342000" indent="-342000"/>
            <a:r>
              <a:rPr lang="nb-NO" sz="2000" dirty="0"/>
              <a:t>Alle fylkene har egen nettside</a:t>
            </a:r>
          </a:p>
          <a:p>
            <a:pPr marL="342000" indent="-342000"/>
            <a:r>
              <a:rPr lang="nb-NO" sz="2000" dirty="0"/>
              <a:t>God oversikt over arrangement og aktuelt</a:t>
            </a:r>
          </a:p>
          <a:p>
            <a:pPr marL="342000" indent="-342000"/>
            <a:r>
              <a:rPr lang="nb-NO" sz="2000" dirty="0"/>
              <a:t>Nyttige ressurser:</a:t>
            </a:r>
          </a:p>
          <a:p>
            <a:pPr marL="1165225" indent="-357188">
              <a:buFont typeface="Wingdings" panose="05000000000000000000" pitchFamily="2" charset="2"/>
              <a:buChar char="Ø"/>
            </a:pPr>
            <a:r>
              <a:rPr lang="nb-NO" sz="2000" dirty="0">
                <a:hlinkClick r:id="rId3"/>
              </a:rPr>
              <a:t> Ressurssider</a:t>
            </a:r>
            <a:endParaRPr lang="nb-NO" sz="2000" dirty="0"/>
          </a:p>
          <a:p>
            <a:pPr marL="1165225" indent="-357188">
              <a:buFont typeface="Wingdings" panose="05000000000000000000" pitchFamily="2" charset="2"/>
              <a:buChar char="Ø"/>
            </a:pPr>
            <a:r>
              <a:rPr lang="nb-NO" sz="2000" dirty="0"/>
              <a:t> </a:t>
            </a:r>
            <a:r>
              <a:rPr lang="nb-NO" sz="2000" dirty="0">
                <a:hlinkClick r:id="rId4"/>
              </a:rPr>
              <a:t>Nedlastingsarkivet</a:t>
            </a:r>
            <a:endParaRPr lang="nb-NO" sz="2000" dirty="0"/>
          </a:p>
          <a:p>
            <a:pPr marL="1165225" indent="-357188">
              <a:buFont typeface="Wingdings" panose="05000000000000000000" pitchFamily="2" charset="2"/>
              <a:buChar char="Ø"/>
            </a:pPr>
            <a:r>
              <a:rPr lang="nb-NO" sz="2000" dirty="0"/>
              <a:t> </a:t>
            </a:r>
            <a:r>
              <a:rPr lang="nb-NO" sz="2000" dirty="0">
                <a:hlinkClick r:id="rId5"/>
              </a:rPr>
              <a:t>Prosjektplattformen</a:t>
            </a:r>
            <a:r>
              <a:rPr lang="nb-NO" sz="2000" dirty="0"/>
              <a:t>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4BE94FC-3F07-4425-A1E1-BFB587498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624">
            <a:off x="7134320" y="1487063"/>
            <a:ext cx="3919962" cy="217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BE3C20D-CBB0-45F7-A0F7-652C1ECFC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17" y="3528588"/>
            <a:ext cx="4306432" cy="227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1807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1560</Words>
  <Application>Microsoft Office PowerPoint</Application>
  <PresentationFormat>Widescreen</PresentationFormat>
  <Paragraphs>132</Paragraphs>
  <Slides>19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Calibri</vt:lpstr>
      <vt:lpstr>Impact</vt:lpstr>
      <vt:lpstr>Symbol</vt:lpstr>
      <vt:lpstr>Wingdings</vt:lpstr>
      <vt:lpstr>Office-tema</vt:lpstr>
      <vt:lpstr>Egendefinert utforming</vt:lpstr>
      <vt:lpstr>4H Norge Sosialt ● Aktivt ● Morsomt</vt:lpstr>
      <vt:lpstr>Korona</vt:lpstr>
      <vt:lpstr>PowerPoint-presentasjon</vt:lpstr>
      <vt:lpstr>Verving</vt:lpstr>
      <vt:lpstr>PowerPoint-presentasjon</vt:lpstr>
      <vt:lpstr>Medlemsregisteret</vt:lpstr>
      <vt:lpstr>PowerPoint-presentasjon</vt:lpstr>
      <vt:lpstr>Diverse info</vt:lpstr>
      <vt:lpstr>Nettsider</vt:lpstr>
      <vt:lpstr>Landbruk</vt:lpstr>
      <vt:lpstr>4H-gård</vt:lpstr>
      <vt:lpstr>Friluftsliv</vt:lpstr>
      <vt:lpstr>Instruktørkurs</vt:lpstr>
      <vt:lpstr>Internasjonale utvekslinger og kurs</vt:lpstr>
      <vt:lpstr>Gambia</vt:lpstr>
      <vt:lpstr>Landsleir 2022</vt:lpstr>
      <vt:lpstr>Digitale prosjekter</vt:lpstr>
      <vt:lpstr>Til 4H-eren</vt:lpstr>
      <vt:lpstr>Til klubbrådgiveren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Beate Patay</dc:creator>
  <cp:lastModifiedBy>Ida Lillealtern</cp:lastModifiedBy>
  <cp:revision>53</cp:revision>
  <dcterms:created xsi:type="dcterms:W3CDTF">2020-08-19T12:09:06Z</dcterms:created>
  <dcterms:modified xsi:type="dcterms:W3CDTF">2021-01-23T07:48:01Z</dcterms:modified>
</cp:coreProperties>
</file>